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21.xml.rels" ContentType="application/vnd.openxmlformats-package.relationships+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s/_rels/slide2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56.jpeg" ContentType="image/jpeg"/>
  <Override PartName="/ppt/media/image53.png" ContentType="image/png"/>
  <Override PartName="/ppt/media/image52.png" ContentType="image/png"/>
  <Override PartName="/ppt/media/image51.png" ContentType="image/png"/>
  <Override PartName="/ppt/media/image50.png" ContentType="image/png"/>
  <Override PartName="/ppt/media/image49.jpeg" ContentType="image/jpeg"/>
  <Override PartName="/ppt/media/image46.png" ContentType="image/png"/>
  <Override PartName="/ppt/media/image43.png" ContentType="image/png"/>
  <Override PartName="/ppt/media/image42.png" ContentType="image/png"/>
  <Override PartName="/ppt/media/image41.png" ContentType="image/png"/>
  <Override PartName="/ppt/media/image36.png" ContentType="image/png"/>
  <Override PartName="/ppt/media/image32.png" ContentType="image/png"/>
  <Override PartName="/ppt/media/image45.png" ContentType="image/png"/>
  <Override PartName="/ppt/media/image44.png" ContentType="image/png"/>
  <Override PartName="/ppt/media/image30.png" ContentType="image/png"/>
  <Override PartName="/ppt/media/image27.png" ContentType="image/png"/>
  <Override PartName="/ppt/media/image26.png" ContentType="image/png"/>
  <Override PartName="/ppt/media/image38.png" ContentType="image/png"/>
  <Override PartName="/ppt/media/image33.png" ContentType="image/png"/>
  <Override PartName="/ppt/media/image25.png" ContentType="image/png"/>
  <Override PartName="/ppt/media/image28.png" ContentType="image/png"/>
  <Override PartName="/ppt/media/image55.png" ContentType="image/png"/>
  <Override PartName="/ppt/media/image22.png" ContentType="image/png"/>
  <Override PartName="/ppt/media/image31.png" ContentType="image/png"/>
  <Override PartName="/ppt/media/image24.png" ContentType="image/png"/>
  <Override PartName="/ppt/media/image54.png" ContentType="image/png"/>
  <Override PartName="/ppt/media/image21.png" ContentType="image/png"/>
  <Override PartName="/ppt/media/image20.png" ContentType="image/png"/>
  <Override PartName="/ppt/media/image19.png" ContentType="image/png"/>
  <Override PartName="/ppt/media/image16.png" ContentType="image/png"/>
  <Override PartName="/ppt/media/image17.png" ContentType="image/png"/>
  <Override PartName="/ppt/media/image23.png" ContentType="image/png"/>
  <Override PartName="/ppt/media/image39.png" ContentType="image/png"/>
  <Override PartName="/ppt/media/image35.png" ContentType="image/png"/>
  <Override PartName="/ppt/media/image12.png" ContentType="image/png"/>
  <Override PartName="/ppt/media/image10.png" ContentType="image/png"/>
  <Override PartName="/ppt/media/image48.png" ContentType="image/png"/>
  <Override PartName="/ppt/media/image37.jpeg" ContentType="image/jpeg"/>
  <Override PartName="/ppt/media/image15.png" ContentType="image/png"/>
  <Override PartName="/ppt/media/image9.png" ContentType="image/png"/>
  <Override PartName="/ppt/media/image40.png" ContentType="image/png"/>
  <Override PartName="/ppt/media/image8.png" ContentType="image/png"/>
  <Override PartName="/ppt/media/image29.png" ContentType="image/png"/>
  <Override PartName="/ppt/media/image34.png" ContentType="image/png"/>
  <Override PartName="/ppt/media/image6.png" ContentType="image/png"/>
  <Override PartName="/ppt/media/image5.png" ContentType="image/png"/>
  <Override PartName="/ppt/media/image18.png" ContentType="image/png"/>
  <Override PartName="/ppt/media/image13.jpeg" ContentType="image/jpeg"/>
  <Override PartName="/ppt/media/image7.png" ContentType="image/png"/>
  <Override PartName="/ppt/media/image4.png" ContentType="image/png"/>
  <Override PartName="/ppt/media/image3.png" ContentType="image/png"/>
  <Override PartName="/ppt/media/image47.png" ContentType="image/png"/>
  <Override PartName="/ppt/media/image2.png" ContentType="image/png"/>
  <Override PartName="/ppt/media/image57.jpeg" ContentType="image/jpeg"/>
  <Override PartName="/ppt/media/image14.jpeg" ContentType="image/jpeg"/>
  <Override PartName="/ppt/media/image11.png" ContentType="image/pn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158"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159"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160"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161" name="PlaceHolder 5"/>
          <p:cNvSpPr>
            <a:spLocks noGrp="1"/>
          </p:cNvSpPr>
          <p:nvPr>
            <p:ph type="sldNum"/>
          </p:nvPr>
        </p:nvSpPr>
        <p:spPr>
          <a:xfrm>
            <a:off x="4399200" y="9555480"/>
            <a:ext cx="3372840" cy="502560"/>
          </a:xfrm>
          <a:prstGeom prst="rect">
            <a:avLst/>
          </a:prstGeom>
        </p:spPr>
        <p:txBody>
          <a:bodyPr lIns="0" rIns="0" tIns="0" bIns="0" anchor="b"/>
          <a:p>
            <a:pPr algn="r"/>
            <a:fld id="{8FBCB2CC-AF81-44E8-BFD2-740A68551EDA}"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01" name="CustomShape 2"/>
          <p:cNvSpPr/>
          <p:nvPr/>
        </p:nvSpPr>
        <p:spPr>
          <a:xfrm>
            <a:off x="3884760" y="8685360"/>
            <a:ext cx="2969640" cy="455040"/>
          </a:xfrm>
          <a:prstGeom prst="rect">
            <a:avLst/>
          </a:prstGeom>
          <a:noFill/>
          <a:ln>
            <a:noFill/>
          </a:ln>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19" name="CustomShape 2"/>
          <p:cNvSpPr/>
          <p:nvPr/>
        </p:nvSpPr>
        <p:spPr>
          <a:xfrm>
            <a:off x="3884760" y="8685360"/>
            <a:ext cx="2969640" cy="455040"/>
          </a:xfrm>
          <a:prstGeom prst="rect">
            <a:avLst/>
          </a:prstGeom>
          <a:noFill/>
          <a:ln>
            <a:noFill/>
          </a:ln>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PlaceHolder 1"/>
          <p:cNvSpPr>
            <a:spLocks noGrp="1"/>
          </p:cNvSpPr>
          <p:nvPr>
            <p:ph type="body"/>
          </p:nvPr>
        </p:nvSpPr>
        <p:spPr>
          <a:xfrm>
            <a:off x="685800" y="4343400"/>
            <a:ext cx="5484240" cy="4112640"/>
          </a:xfrm>
          <a:prstGeom prst="rect">
            <a:avLst/>
          </a:prstGeom>
        </p:spPr>
        <p:txBody>
          <a:bodyPr lIns="0" rIns="0" tIns="0" bIns="0"/>
          <a:p>
            <a:r>
              <a:rPr b="1" lang="en-US" sz="2000">
                <a:latin typeface="Arial"/>
              </a:rPr>
              <a:t>Initiative by VCC II,</a:t>
            </a:r>
            <a:endParaRPr/>
          </a:p>
          <a:p>
            <a:r>
              <a:rPr lang="en-US" sz="2000">
                <a:latin typeface="Arial"/>
              </a:rPr>
              <a:t>	</a:t>
            </a:r>
            <a:r>
              <a:rPr lang="en-US" sz="2000">
                <a:latin typeface="Arial"/>
              </a:rPr>
              <a:t>realised by a cooparation of </a:t>
            </a:r>
            <a:endParaRPr/>
          </a:p>
          <a:p>
            <a:r>
              <a:rPr lang="en-US" sz="2000">
                <a:latin typeface="Arial"/>
              </a:rPr>
              <a:t>	</a:t>
            </a:r>
            <a:r>
              <a:rPr lang="en-US" sz="2000">
                <a:latin typeface="Arial"/>
              </a:rPr>
              <a:t>	</a:t>
            </a:r>
            <a:r>
              <a:rPr lang="en-US" sz="2000">
                <a:latin typeface="Arial"/>
              </a:rPr>
              <a:t>Erasmus University Rotterdam</a:t>
            </a:r>
            <a:endParaRPr/>
          </a:p>
          <a:p>
            <a:r>
              <a:rPr lang="en-US" sz="2000">
                <a:latin typeface="Arial"/>
              </a:rPr>
              <a:t>	</a:t>
            </a:r>
            <a:r>
              <a:rPr lang="en-US" sz="2000">
                <a:latin typeface="Arial"/>
              </a:rPr>
              <a:t>	</a:t>
            </a:r>
            <a:r>
              <a:rPr lang="en-US" sz="2000">
                <a:latin typeface="Arial"/>
              </a:rPr>
              <a:t>University of Cologne</a:t>
            </a:r>
            <a:endParaRPr/>
          </a:p>
          <a:p>
            <a:r>
              <a:rPr lang="en-US" sz="2000">
                <a:latin typeface="Arial"/>
              </a:rPr>
              <a:t>	</a:t>
            </a:r>
            <a:r>
              <a:rPr lang="en-US" sz="2000">
                <a:latin typeface="Arial"/>
              </a:rPr>
              <a:t>	</a:t>
            </a:r>
            <a:r>
              <a:rPr lang="en-US" sz="2000">
                <a:latin typeface="Arial"/>
              </a:rPr>
              <a:t>And with help of the  University of Paris</a:t>
            </a:r>
            <a:endParaRPr/>
          </a:p>
          <a:p>
            <a:endParaRPr/>
          </a:p>
          <a:p>
            <a:r>
              <a:rPr b="1" lang="en-US" sz="2000">
                <a:latin typeface="Arial"/>
              </a:rPr>
              <a:t>It‘s an Online Ressource</a:t>
            </a:r>
            <a:endParaRPr/>
          </a:p>
          <a:p>
            <a:r>
              <a:rPr b="1" lang="en-US" sz="2000">
                <a:latin typeface="Arial"/>
              </a:rPr>
              <a:t>	</a:t>
            </a:r>
            <a:r>
              <a:rPr lang="en-US" sz="2000">
                <a:latin typeface="Arial"/>
              </a:rPr>
              <a:t>An inventory of DH courses in Europe. </a:t>
            </a:r>
            <a:endParaRPr/>
          </a:p>
          <a:p>
            <a:r>
              <a:rPr lang="en-US" sz="2000">
                <a:latin typeface="Arial"/>
              </a:rPr>
              <a:t>	</a:t>
            </a:r>
            <a:r>
              <a:rPr lang="en-US" sz="2000">
                <a:latin typeface="Arial"/>
              </a:rPr>
              <a:t>	</a:t>
            </a:r>
            <a:r>
              <a:rPr lang="en-US" sz="2000">
                <a:latin typeface="Arial"/>
              </a:rPr>
              <a:t>It links DH classes programms from all over europe</a:t>
            </a:r>
            <a:endParaRPr/>
          </a:p>
          <a:p>
            <a:endParaRPr/>
          </a:p>
          <a:p>
            <a:r>
              <a:rPr b="1" lang="en-US" sz="2000">
                <a:latin typeface="Arial"/>
              </a:rPr>
              <a:t>It's objective is to help </a:t>
            </a:r>
            <a:endParaRPr/>
          </a:p>
          <a:p>
            <a:r>
              <a:rPr b="1" lang="en-US" sz="2000">
                <a:latin typeface="Arial"/>
              </a:rPr>
              <a:t>  </a:t>
            </a:r>
            <a:r>
              <a:rPr lang="en-US" sz="2000">
                <a:latin typeface="Arial"/>
              </a:rPr>
              <a:t>students, </a:t>
            </a:r>
            <a:endParaRPr/>
          </a:p>
          <a:p>
            <a:r>
              <a:rPr lang="en-US" sz="2000">
                <a:latin typeface="Arial"/>
              </a:rPr>
              <a:t>  </a:t>
            </a:r>
            <a:r>
              <a:rPr lang="en-US" sz="2000">
                <a:latin typeface="Arial"/>
              </a:rPr>
              <a:t>researchers, </a:t>
            </a:r>
            <a:endParaRPr/>
          </a:p>
          <a:p>
            <a:r>
              <a:rPr lang="en-US" sz="2000">
                <a:latin typeface="Arial"/>
              </a:rPr>
              <a:t>  </a:t>
            </a:r>
            <a:r>
              <a:rPr lang="en-US" sz="2000">
                <a:latin typeface="Arial"/>
              </a:rPr>
              <a:t>lecturers </a:t>
            </a:r>
            <a:endParaRPr/>
          </a:p>
          <a:p>
            <a:r>
              <a:rPr lang="en-US" sz="2000">
                <a:latin typeface="Arial"/>
              </a:rPr>
              <a:t>  </a:t>
            </a:r>
            <a:r>
              <a:rPr lang="en-US" sz="2000">
                <a:latin typeface="Arial"/>
              </a:rPr>
              <a:t>and institutions </a:t>
            </a:r>
            <a:endParaRPr/>
          </a:p>
          <a:p>
            <a:r>
              <a:rPr lang="en-US" sz="2000">
                <a:latin typeface="Arial"/>
              </a:rPr>
              <a:t>to find, </a:t>
            </a:r>
            <a:endParaRPr/>
          </a:p>
          <a:p>
            <a:r>
              <a:rPr lang="en-US" sz="2000">
                <a:latin typeface="Arial"/>
              </a:rPr>
              <a:t>add </a:t>
            </a:r>
            <a:endParaRPr/>
          </a:p>
          <a:p>
            <a:r>
              <a:rPr lang="en-US" sz="2000">
                <a:latin typeface="Arial"/>
              </a:rPr>
              <a:t>and connect</a:t>
            </a:r>
            <a:endParaRPr/>
          </a:p>
          <a:p>
            <a:r>
              <a:rPr lang="en-US" sz="2000">
                <a:latin typeface="Arial"/>
              </a:rPr>
              <a:t>courses or programmes in the DH field. </a:t>
            </a:r>
            <a:endParaRPr/>
          </a:p>
          <a:p>
            <a:endParaRPr/>
          </a:p>
          <a:p>
            <a:r>
              <a:rPr b="1" lang="en-US" sz="2000">
                <a:latin typeface="Arial"/>
              </a:rPr>
              <a:t>Plans: </a:t>
            </a:r>
            <a:endParaRPr/>
          </a:p>
          <a:p>
            <a:r>
              <a:rPr lang="en-US" sz="2000">
                <a:latin typeface="Arial"/>
              </a:rPr>
              <a:t>The Course Registry is supposed to be extended.</a:t>
            </a:r>
            <a:endParaRPr/>
          </a:p>
          <a:p>
            <a:r>
              <a:rPr lang="en-US" sz="2000">
                <a:latin typeface="Arial"/>
              </a:rPr>
              <a:t> </a:t>
            </a:r>
            <a:r>
              <a:rPr lang="en-US" sz="2000">
                <a:latin typeface="Arial"/>
              </a:rPr>
              <a:t>	</a:t>
            </a:r>
            <a:r>
              <a:rPr lang="en-US" sz="2000">
                <a:latin typeface="Arial"/>
              </a:rPr>
              <a:t>It will also cover research projects in DH.</a:t>
            </a:r>
            <a:endParaRPr/>
          </a:p>
          <a:p>
            <a:r>
              <a:rPr lang="en-US" sz="2000">
                <a:latin typeface="Arial"/>
              </a:rPr>
              <a:t>	</a:t>
            </a:r>
            <a:endParaRPr/>
          </a:p>
        </p:txBody>
      </p:sp>
      <p:sp>
        <p:nvSpPr>
          <p:cNvPr id="321" name="CustomShape 2"/>
          <p:cNvSpPr/>
          <p:nvPr/>
        </p:nvSpPr>
        <p:spPr>
          <a:xfrm>
            <a:off x="3884760" y="8685360"/>
            <a:ext cx="2969640" cy="455040"/>
          </a:xfrm>
          <a:prstGeom prst="rect">
            <a:avLst/>
          </a:prstGeom>
          <a:noFill/>
          <a:ln>
            <a:noFill/>
          </a:ln>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685800" y="4343400"/>
            <a:ext cx="5484240" cy="4112640"/>
          </a:xfrm>
          <a:prstGeom prst="rect">
            <a:avLst/>
          </a:prstGeom>
        </p:spPr>
        <p:txBody>
          <a:bodyPr lIns="0" rIns="0" tIns="0" bIns="0"/>
          <a:p>
            <a:r>
              <a:rPr b="1" lang="en-US" sz="2000">
                <a:latin typeface="Arial"/>
              </a:rPr>
              <a:t>Initiative by VCC II,</a:t>
            </a:r>
            <a:endParaRPr/>
          </a:p>
          <a:p>
            <a:r>
              <a:rPr lang="en-US" sz="2000">
                <a:latin typeface="Arial"/>
              </a:rPr>
              <a:t>	</a:t>
            </a:r>
            <a:r>
              <a:rPr lang="en-US" sz="2000">
                <a:latin typeface="Arial"/>
              </a:rPr>
              <a:t>realised by a cooparation of </a:t>
            </a:r>
            <a:endParaRPr/>
          </a:p>
          <a:p>
            <a:r>
              <a:rPr lang="en-US" sz="2000">
                <a:latin typeface="Arial"/>
              </a:rPr>
              <a:t>	</a:t>
            </a:r>
            <a:r>
              <a:rPr lang="en-US" sz="2000">
                <a:latin typeface="Arial"/>
              </a:rPr>
              <a:t>	</a:t>
            </a:r>
            <a:r>
              <a:rPr lang="en-US" sz="2000">
                <a:latin typeface="Arial"/>
              </a:rPr>
              <a:t>Erasmus University Rotterdam</a:t>
            </a:r>
            <a:endParaRPr/>
          </a:p>
          <a:p>
            <a:r>
              <a:rPr lang="en-US" sz="2000">
                <a:latin typeface="Arial"/>
              </a:rPr>
              <a:t>	</a:t>
            </a:r>
            <a:r>
              <a:rPr lang="en-US" sz="2000">
                <a:latin typeface="Arial"/>
              </a:rPr>
              <a:t>	</a:t>
            </a:r>
            <a:r>
              <a:rPr lang="en-US" sz="2000">
                <a:latin typeface="Arial"/>
              </a:rPr>
              <a:t>University of Cologne</a:t>
            </a:r>
            <a:endParaRPr/>
          </a:p>
          <a:p>
            <a:r>
              <a:rPr lang="en-US" sz="2000">
                <a:latin typeface="Arial"/>
              </a:rPr>
              <a:t>	</a:t>
            </a:r>
            <a:r>
              <a:rPr lang="en-US" sz="2000">
                <a:latin typeface="Arial"/>
              </a:rPr>
              <a:t>	</a:t>
            </a:r>
            <a:r>
              <a:rPr lang="en-US" sz="2000">
                <a:latin typeface="Arial"/>
              </a:rPr>
              <a:t>And with help of the  University of Paris</a:t>
            </a:r>
            <a:endParaRPr/>
          </a:p>
          <a:p>
            <a:endParaRPr/>
          </a:p>
          <a:p>
            <a:r>
              <a:rPr b="1" lang="en-US" sz="2000">
                <a:latin typeface="Arial"/>
              </a:rPr>
              <a:t>It‘s an Online Ressource</a:t>
            </a:r>
            <a:endParaRPr/>
          </a:p>
          <a:p>
            <a:r>
              <a:rPr b="1" lang="en-US" sz="2000">
                <a:latin typeface="Arial"/>
              </a:rPr>
              <a:t>	</a:t>
            </a:r>
            <a:r>
              <a:rPr lang="en-US" sz="2000">
                <a:latin typeface="Arial"/>
              </a:rPr>
              <a:t>An inventory of DH courses in Europe. </a:t>
            </a:r>
            <a:endParaRPr/>
          </a:p>
          <a:p>
            <a:r>
              <a:rPr lang="en-US" sz="2000">
                <a:latin typeface="Arial"/>
              </a:rPr>
              <a:t>	</a:t>
            </a:r>
            <a:r>
              <a:rPr lang="en-US" sz="2000">
                <a:latin typeface="Arial"/>
              </a:rPr>
              <a:t>	</a:t>
            </a:r>
            <a:r>
              <a:rPr lang="en-US" sz="2000">
                <a:latin typeface="Arial"/>
              </a:rPr>
              <a:t>It links DH classes programms from all over europe</a:t>
            </a:r>
            <a:endParaRPr/>
          </a:p>
          <a:p>
            <a:endParaRPr/>
          </a:p>
          <a:p>
            <a:r>
              <a:rPr b="1" lang="en-US" sz="2000">
                <a:latin typeface="Arial"/>
              </a:rPr>
              <a:t>It's objective is to help </a:t>
            </a:r>
            <a:endParaRPr/>
          </a:p>
          <a:p>
            <a:r>
              <a:rPr b="1" lang="en-US" sz="2000">
                <a:latin typeface="Arial"/>
              </a:rPr>
              <a:t>  </a:t>
            </a:r>
            <a:r>
              <a:rPr lang="en-US" sz="2000">
                <a:latin typeface="Arial"/>
              </a:rPr>
              <a:t>students, </a:t>
            </a:r>
            <a:endParaRPr/>
          </a:p>
          <a:p>
            <a:r>
              <a:rPr lang="en-US" sz="2000">
                <a:latin typeface="Arial"/>
              </a:rPr>
              <a:t>  </a:t>
            </a:r>
            <a:r>
              <a:rPr lang="en-US" sz="2000">
                <a:latin typeface="Arial"/>
              </a:rPr>
              <a:t>researchers, </a:t>
            </a:r>
            <a:endParaRPr/>
          </a:p>
          <a:p>
            <a:r>
              <a:rPr lang="en-US" sz="2000">
                <a:latin typeface="Arial"/>
              </a:rPr>
              <a:t>  </a:t>
            </a:r>
            <a:r>
              <a:rPr lang="en-US" sz="2000">
                <a:latin typeface="Arial"/>
              </a:rPr>
              <a:t>lecturers </a:t>
            </a:r>
            <a:endParaRPr/>
          </a:p>
          <a:p>
            <a:r>
              <a:rPr lang="en-US" sz="2000">
                <a:latin typeface="Arial"/>
              </a:rPr>
              <a:t>  </a:t>
            </a:r>
            <a:r>
              <a:rPr lang="en-US" sz="2000">
                <a:latin typeface="Arial"/>
              </a:rPr>
              <a:t>and institutions </a:t>
            </a:r>
            <a:endParaRPr/>
          </a:p>
          <a:p>
            <a:r>
              <a:rPr lang="en-US" sz="2000">
                <a:latin typeface="Arial"/>
              </a:rPr>
              <a:t>to find, </a:t>
            </a:r>
            <a:endParaRPr/>
          </a:p>
          <a:p>
            <a:r>
              <a:rPr lang="en-US" sz="2000">
                <a:latin typeface="Arial"/>
              </a:rPr>
              <a:t>add </a:t>
            </a:r>
            <a:endParaRPr/>
          </a:p>
          <a:p>
            <a:r>
              <a:rPr lang="en-US" sz="2000">
                <a:latin typeface="Arial"/>
              </a:rPr>
              <a:t>and connect</a:t>
            </a:r>
            <a:endParaRPr/>
          </a:p>
          <a:p>
            <a:r>
              <a:rPr lang="en-US" sz="2000">
                <a:latin typeface="Arial"/>
              </a:rPr>
              <a:t>courses or programmes in the DH field. </a:t>
            </a:r>
            <a:endParaRPr/>
          </a:p>
          <a:p>
            <a:endParaRPr/>
          </a:p>
          <a:p>
            <a:r>
              <a:rPr b="1" lang="en-US" sz="2000">
                <a:latin typeface="Arial"/>
              </a:rPr>
              <a:t>Plans: </a:t>
            </a:r>
            <a:endParaRPr/>
          </a:p>
          <a:p>
            <a:r>
              <a:rPr lang="en-US" sz="2000">
                <a:latin typeface="Arial"/>
              </a:rPr>
              <a:t>The Course Registry is supposed to be extended.</a:t>
            </a:r>
            <a:endParaRPr/>
          </a:p>
          <a:p>
            <a:r>
              <a:rPr lang="en-US" sz="2000">
                <a:latin typeface="Arial"/>
              </a:rPr>
              <a:t> </a:t>
            </a:r>
            <a:r>
              <a:rPr lang="en-US" sz="2000">
                <a:latin typeface="Arial"/>
              </a:rPr>
              <a:t>	</a:t>
            </a:r>
            <a:r>
              <a:rPr lang="en-US" sz="2000">
                <a:latin typeface="Arial"/>
              </a:rPr>
              <a:t>It will also cover research projects in DH.</a:t>
            </a:r>
            <a:endParaRPr/>
          </a:p>
          <a:p>
            <a:r>
              <a:rPr lang="en-US" sz="2000">
                <a:latin typeface="Arial"/>
              </a:rPr>
              <a:t>	</a:t>
            </a:r>
            <a:endParaRPr/>
          </a:p>
        </p:txBody>
      </p:sp>
      <p:sp>
        <p:nvSpPr>
          <p:cNvPr id="323" name="CustomShape 2"/>
          <p:cNvSpPr/>
          <p:nvPr/>
        </p:nvSpPr>
        <p:spPr>
          <a:xfrm>
            <a:off x="3884760" y="8685360"/>
            <a:ext cx="2969640" cy="455040"/>
          </a:xfrm>
          <a:prstGeom prst="rect">
            <a:avLst/>
          </a:prstGeom>
          <a:noFill/>
          <a:ln>
            <a:noFill/>
          </a:ln>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CustomShape 1"/>
          <p:cNvSpPr/>
          <p:nvPr/>
        </p:nvSpPr>
        <p:spPr>
          <a:xfrm>
            <a:off x="685800" y="4343400"/>
            <a:ext cx="5485680" cy="4114080"/>
          </a:xfrm>
          <a:prstGeom prst="rect">
            <a:avLst/>
          </a:prstGeom>
          <a:noFill/>
          <a:ln>
            <a:noFill/>
          </a:ln>
        </p:spPr>
        <p:txBody>
          <a:bodyPr lIns="90000" rIns="90000" tIns="45000" bIns="45000"/>
          <a:p>
            <a:pPr>
              <a:lnSpc>
                <a:spcPct val="100000"/>
              </a:lnSpc>
            </a:pPr>
            <a:r>
              <a:rPr i="1" lang="en-US" sz="1200">
                <a:latin typeface="Arial"/>
              </a:rPr>
              <a:t>When DARIAH was established the ERIC had 15 founding members. Since then we have welcomed two new members, i.e. Poland and Portugal. And as you can see there are still a few countries that are preparing to submit their application or in which countries we have several cooperating partners, such as in Switzerland.</a:t>
            </a:r>
            <a:endParaRPr/>
          </a:p>
        </p:txBody>
      </p:sp>
      <p:sp>
        <p:nvSpPr>
          <p:cNvPr id="325" name="CustomShape 2"/>
          <p:cNvSpPr/>
          <p:nvPr/>
        </p:nvSpPr>
        <p:spPr>
          <a:xfrm>
            <a:off x="3884760" y="8685360"/>
            <a:ext cx="2971080" cy="456480"/>
          </a:xfrm>
          <a:prstGeom prst="rect">
            <a:avLst/>
          </a:prstGeom>
          <a:noFill/>
          <a:ln>
            <a:noFill/>
          </a:ln>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685800" y="4343400"/>
            <a:ext cx="5485680" cy="4114080"/>
          </a:xfrm>
          <a:prstGeom prst="rect">
            <a:avLst/>
          </a:prstGeom>
          <a:noFill/>
          <a:ln>
            <a:noFill/>
          </a:ln>
        </p:spPr>
      </p:sp>
      <p:sp>
        <p:nvSpPr>
          <p:cNvPr id="327" name="CustomShape 2"/>
          <p:cNvSpPr/>
          <p:nvPr/>
        </p:nvSpPr>
        <p:spPr>
          <a:xfrm>
            <a:off x="3884760" y="8685360"/>
            <a:ext cx="2971080" cy="456480"/>
          </a:xfrm>
          <a:prstGeom prst="rect">
            <a:avLst/>
          </a:prstGeom>
          <a:noFill/>
          <a:ln>
            <a:noFill/>
          </a:ln>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CustomShape 1"/>
          <p:cNvSpPr/>
          <p:nvPr/>
        </p:nvSpPr>
        <p:spPr>
          <a:xfrm>
            <a:off x="685800" y="4343400"/>
            <a:ext cx="5485680" cy="4114080"/>
          </a:xfrm>
          <a:prstGeom prst="rect">
            <a:avLst/>
          </a:prstGeom>
          <a:noFill/>
          <a:ln>
            <a:noFill/>
          </a:ln>
        </p:spPr>
        <p:txBody>
          <a:bodyPr lIns="90000" rIns="90000" tIns="45000" bIns="45000"/>
          <a:p>
            <a:pPr>
              <a:lnSpc>
                <a:spcPct val="100000"/>
              </a:lnSpc>
            </a:pPr>
            <a:r>
              <a:rPr lang="en-US" sz="1200">
                <a:latin typeface="Arial"/>
              </a:rPr>
              <a:t>.</a:t>
            </a:r>
            <a:endParaRPr/>
          </a:p>
        </p:txBody>
      </p:sp>
      <p:sp>
        <p:nvSpPr>
          <p:cNvPr id="329" name="CustomShape 2"/>
          <p:cNvSpPr/>
          <p:nvPr/>
        </p:nvSpPr>
        <p:spPr>
          <a:xfrm>
            <a:off x="3884760" y="8685360"/>
            <a:ext cx="2971080" cy="456480"/>
          </a:xfrm>
          <a:prstGeom prst="rect">
            <a:avLst/>
          </a:prstGeom>
          <a:noFill/>
          <a:ln>
            <a:noFill/>
          </a:ln>
        </p:spPr>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a:off x="685800" y="4343400"/>
            <a:ext cx="5485680" cy="4114080"/>
          </a:xfrm>
          <a:prstGeom prst="rect">
            <a:avLst/>
          </a:prstGeom>
          <a:noFill/>
          <a:ln>
            <a:noFill/>
          </a:ln>
        </p:spPr>
      </p:sp>
      <p:sp>
        <p:nvSpPr>
          <p:cNvPr id="331" name="CustomShape 2"/>
          <p:cNvSpPr/>
          <p:nvPr/>
        </p:nvSpPr>
        <p:spPr>
          <a:xfrm>
            <a:off x="3884760" y="8685360"/>
            <a:ext cx="2971080" cy="456480"/>
          </a:xfrm>
          <a:prstGeom prst="rect">
            <a:avLst/>
          </a:prstGeom>
          <a:noFill/>
          <a:ln>
            <a:noFill/>
          </a:ln>
        </p:spPr>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685800" y="4343400"/>
            <a:ext cx="5485680" cy="4114080"/>
          </a:xfrm>
          <a:prstGeom prst="rect">
            <a:avLst/>
          </a:prstGeom>
          <a:noFill/>
          <a:ln>
            <a:noFill/>
          </a:ln>
        </p:spPr>
        <p:txBody>
          <a:bodyPr lIns="90000" rIns="90000" tIns="45000" bIns="45000"/>
          <a:p>
            <a:pPr>
              <a:lnSpc>
                <a:spcPct val="100000"/>
              </a:lnSpc>
            </a:pPr>
            <a:r>
              <a:rPr lang="en-US" sz="1200">
                <a:latin typeface="Arial"/>
              </a:rPr>
              <a:t>This is to give you a concrete impression of the kind of services that DARIAH is developing. It is a large variety as you an see. It varies from tools and software, to the organisation of events and making sure that data from different institutions in different formats can be connected (interoperability)  </a:t>
            </a:r>
            <a:endParaRPr/>
          </a:p>
        </p:txBody>
      </p:sp>
      <p:sp>
        <p:nvSpPr>
          <p:cNvPr id="333" name="CustomShape 2"/>
          <p:cNvSpPr/>
          <p:nvPr/>
        </p:nvSpPr>
        <p:spPr>
          <a:xfrm>
            <a:off x="3884760" y="8685360"/>
            <a:ext cx="2971080" cy="456480"/>
          </a:xfrm>
          <a:prstGeom prst="rect">
            <a:avLst/>
          </a:prstGeom>
          <a:noFill/>
          <a:ln>
            <a:noFill/>
          </a:ln>
        </p:spPr>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CustomShape 1"/>
          <p:cNvSpPr/>
          <p:nvPr/>
        </p:nvSpPr>
        <p:spPr>
          <a:xfrm>
            <a:off x="685800" y="4343400"/>
            <a:ext cx="5485680" cy="4114080"/>
          </a:xfrm>
          <a:prstGeom prst="rect">
            <a:avLst/>
          </a:prstGeom>
          <a:noFill/>
          <a:ln>
            <a:noFill/>
          </a:ln>
        </p:spPr>
      </p:sp>
      <p:sp>
        <p:nvSpPr>
          <p:cNvPr id="335" name="CustomShape 2"/>
          <p:cNvSpPr/>
          <p:nvPr/>
        </p:nvSpPr>
        <p:spPr>
          <a:xfrm>
            <a:off x="3884760" y="8685360"/>
            <a:ext cx="2971080" cy="456480"/>
          </a:xfrm>
          <a:prstGeom prst="rect">
            <a:avLst/>
          </a:prstGeom>
          <a:noFill/>
          <a:ln>
            <a:noFill/>
          </a:ln>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CustomShape 1"/>
          <p:cNvSpPr/>
          <p:nvPr/>
        </p:nvSpPr>
        <p:spPr>
          <a:xfrm>
            <a:off x="685800" y="4343400"/>
            <a:ext cx="5485680" cy="4114080"/>
          </a:xfrm>
          <a:prstGeom prst="rect">
            <a:avLst/>
          </a:prstGeom>
          <a:noFill/>
          <a:ln>
            <a:noFill/>
          </a:ln>
        </p:spPr>
      </p:sp>
      <p:sp>
        <p:nvSpPr>
          <p:cNvPr id="337" name="CustomShape 2"/>
          <p:cNvSpPr/>
          <p:nvPr/>
        </p:nvSpPr>
        <p:spPr>
          <a:xfrm>
            <a:off x="3884760" y="8685360"/>
            <a:ext cx="2971080" cy="456480"/>
          </a:xfrm>
          <a:prstGeom prst="rect">
            <a:avLst/>
          </a:prstGeom>
          <a:noFill/>
          <a:ln>
            <a:noFill/>
          </a:ln>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03" name="CustomShape 2"/>
          <p:cNvSpPr/>
          <p:nvPr/>
        </p:nvSpPr>
        <p:spPr>
          <a:xfrm>
            <a:off x="3884760" y="8685360"/>
            <a:ext cx="2969640" cy="455040"/>
          </a:xfrm>
          <a:prstGeom prst="rect">
            <a:avLst/>
          </a:prstGeom>
          <a:noFill/>
          <a:ln>
            <a:noFill/>
          </a:ln>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CustomShape 1"/>
          <p:cNvSpPr/>
          <p:nvPr/>
        </p:nvSpPr>
        <p:spPr>
          <a:xfrm>
            <a:off x="685800" y="4343400"/>
            <a:ext cx="5485680" cy="4114080"/>
          </a:xfrm>
          <a:prstGeom prst="rect">
            <a:avLst/>
          </a:prstGeom>
          <a:noFill/>
          <a:ln>
            <a:noFill/>
          </a:ln>
        </p:spPr>
      </p:sp>
      <p:sp>
        <p:nvSpPr>
          <p:cNvPr id="339" name="CustomShape 2"/>
          <p:cNvSpPr/>
          <p:nvPr/>
        </p:nvSpPr>
        <p:spPr>
          <a:xfrm>
            <a:off x="3884760" y="8685360"/>
            <a:ext cx="2971080" cy="456480"/>
          </a:xfrm>
          <a:prstGeom prst="rect">
            <a:avLst/>
          </a:prstGeom>
          <a:noFill/>
          <a:ln>
            <a:noFill/>
          </a:ln>
        </p:spPr>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685800" y="4343400"/>
            <a:ext cx="5485680" cy="4114080"/>
          </a:xfrm>
          <a:prstGeom prst="rect">
            <a:avLst/>
          </a:prstGeom>
          <a:noFill/>
          <a:ln>
            <a:noFill/>
          </a:ln>
        </p:spPr>
      </p:sp>
      <p:sp>
        <p:nvSpPr>
          <p:cNvPr id="341" name="CustomShape 2"/>
          <p:cNvSpPr/>
          <p:nvPr/>
        </p:nvSpPr>
        <p:spPr>
          <a:xfrm>
            <a:off x="3884760" y="8685360"/>
            <a:ext cx="2971080" cy="456480"/>
          </a:xfrm>
          <a:prstGeom prst="rect">
            <a:avLst/>
          </a:prstGeom>
          <a:noFill/>
          <a:ln>
            <a:noFill/>
          </a:ln>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CustomShape 1"/>
          <p:cNvSpPr/>
          <p:nvPr/>
        </p:nvSpPr>
        <p:spPr>
          <a:xfrm>
            <a:off x="685800" y="4343400"/>
            <a:ext cx="5485680" cy="275400"/>
          </a:xfrm>
          <a:prstGeom prst="rect">
            <a:avLst/>
          </a:prstGeom>
          <a:noFill/>
          <a:ln>
            <a:noFill/>
          </a:ln>
        </p:spPr>
      </p:sp>
      <p:sp>
        <p:nvSpPr>
          <p:cNvPr id="343" name="CustomShape 2"/>
          <p:cNvSpPr/>
          <p:nvPr/>
        </p:nvSpPr>
        <p:spPr>
          <a:xfrm>
            <a:off x="3884760" y="8868240"/>
            <a:ext cx="2971080" cy="273600"/>
          </a:xfrm>
          <a:prstGeom prst="rect">
            <a:avLst/>
          </a:prstGeom>
          <a:noFill/>
          <a:ln>
            <a:noFill/>
          </a:ln>
        </p:spPr>
        <p:txBody>
          <a:bodyPr lIns="90000" rIns="90000" tIns="45000" bIns="45000" anchor="b"/>
          <a:p>
            <a:pPr algn="r">
              <a:lnSpc>
                <a:spcPct val="100000"/>
              </a:lnSpc>
            </a:pPr>
            <a:r>
              <a:rPr lang="en-US" sz="1200">
                <a:latin typeface="Arial"/>
                <a:ea typeface="Arial"/>
              </a:rPr>
              <a:t> </a:t>
            </a:r>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CustomShape 1"/>
          <p:cNvSpPr/>
          <p:nvPr/>
        </p:nvSpPr>
        <p:spPr>
          <a:xfrm>
            <a:off x="685800" y="4343400"/>
            <a:ext cx="5485680" cy="4114080"/>
          </a:xfrm>
          <a:prstGeom prst="rect">
            <a:avLst/>
          </a:prstGeom>
          <a:noFill/>
          <a:ln>
            <a:noFill/>
          </a:ln>
        </p:spPr>
      </p:sp>
      <p:sp>
        <p:nvSpPr>
          <p:cNvPr id="345" name="CustomShape 2"/>
          <p:cNvSpPr/>
          <p:nvPr/>
        </p:nvSpPr>
        <p:spPr>
          <a:xfrm>
            <a:off x="3884760" y="8685360"/>
            <a:ext cx="2971080" cy="456480"/>
          </a:xfrm>
          <a:prstGeom prst="rect">
            <a:avLst/>
          </a:prstGeom>
          <a:noFill/>
          <a:ln>
            <a:noFill/>
          </a:ln>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05" name="CustomShape 2"/>
          <p:cNvSpPr/>
          <p:nvPr/>
        </p:nvSpPr>
        <p:spPr>
          <a:xfrm>
            <a:off x="3884760" y="8685360"/>
            <a:ext cx="2969640" cy="455040"/>
          </a:xfrm>
          <a:prstGeom prst="rect">
            <a:avLst/>
          </a:prstGeom>
          <a:noFill/>
          <a:ln>
            <a:noFill/>
          </a:ln>
        </p:spPr>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07" name="CustomShape 2"/>
          <p:cNvSpPr/>
          <p:nvPr/>
        </p:nvSpPr>
        <p:spPr>
          <a:xfrm>
            <a:off x="3884760" y="8685360"/>
            <a:ext cx="2969640" cy="455040"/>
          </a:xfrm>
          <a:prstGeom prst="rect">
            <a:avLst/>
          </a:prstGeom>
          <a:noFill/>
          <a:ln>
            <a:noFill/>
          </a:ln>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09" name="CustomShape 2"/>
          <p:cNvSpPr/>
          <p:nvPr/>
        </p:nvSpPr>
        <p:spPr>
          <a:xfrm>
            <a:off x="3884760" y="8685360"/>
            <a:ext cx="2969640" cy="455040"/>
          </a:xfrm>
          <a:prstGeom prst="rect">
            <a:avLst/>
          </a:prstGeom>
          <a:noFill/>
          <a:ln>
            <a:noFill/>
          </a:ln>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0"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11" name="CustomShape 2"/>
          <p:cNvSpPr/>
          <p:nvPr/>
        </p:nvSpPr>
        <p:spPr>
          <a:xfrm>
            <a:off x="3884760" y="8685360"/>
            <a:ext cx="2969640" cy="455040"/>
          </a:xfrm>
          <a:prstGeom prst="rect">
            <a:avLst/>
          </a:prstGeom>
          <a:noFill/>
          <a:ln>
            <a:noFill/>
          </a:ln>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13" name="CustomShape 2"/>
          <p:cNvSpPr/>
          <p:nvPr/>
        </p:nvSpPr>
        <p:spPr>
          <a:xfrm>
            <a:off x="3884760" y="8685360"/>
            <a:ext cx="2969640" cy="455040"/>
          </a:xfrm>
          <a:prstGeom prst="rect">
            <a:avLst/>
          </a:prstGeom>
          <a:noFill/>
          <a:ln>
            <a:noFill/>
          </a:ln>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15" name="CustomShape 2"/>
          <p:cNvSpPr/>
          <p:nvPr/>
        </p:nvSpPr>
        <p:spPr>
          <a:xfrm>
            <a:off x="3884760" y="8685360"/>
            <a:ext cx="2969640" cy="455040"/>
          </a:xfrm>
          <a:prstGeom prst="rect">
            <a:avLst/>
          </a:prstGeom>
          <a:noFill/>
          <a:ln>
            <a:noFill/>
          </a:ln>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685800" y="4343400"/>
            <a:ext cx="5484240" cy="4112640"/>
          </a:xfrm>
          <a:prstGeom prst="rect">
            <a:avLst/>
          </a:prstGeom>
        </p:spPr>
        <p:txBody>
          <a:bodyPr lIns="0" rIns="0" tIns="0" bIns="0"/>
          <a:p>
            <a:endParaRPr/>
          </a:p>
        </p:txBody>
      </p:sp>
      <p:sp>
        <p:nvSpPr>
          <p:cNvPr id="317" name="CustomShape 2"/>
          <p:cNvSpPr/>
          <p:nvPr/>
        </p:nvSpPr>
        <p:spPr>
          <a:xfrm>
            <a:off x="3884760" y="8685360"/>
            <a:ext cx="2969640" cy="455040"/>
          </a:xfrm>
          <a:prstGeom prst="rect">
            <a:avLst/>
          </a:prstGeom>
          <a:noFill/>
          <a:ln>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7" name="" descr=""/>
          <p:cNvPicPr/>
          <p:nvPr/>
        </p:nvPicPr>
        <p:blipFill>
          <a:blip r:embed="rId2"/>
          <a:stretch>
            <a:fillRect/>
          </a:stretch>
        </p:blipFill>
        <p:spPr>
          <a:xfrm>
            <a:off x="2079000" y="1604520"/>
            <a:ext cx="4984920" cy="3977280"/>
          </a:xfrm>
          <a:prstGeom prst="rect">
            <a:avLst/>
          </a:prstGeom>
          <a:ln>
            <a:noFill/>
          </a:ln>
        </p:spPr>
      </p:pic>
      <p:pic>
        <p:nvPicPr>
          <p:cNvPr id="38"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5"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6" name="" descr=""/>
          <p:cNvPicPr/>
          <p:nvPr/>
        </p:nvPicPr>
        <p:blipFill>
          <a:blip r:embed="rId2"/>
          <a:stretch>
            <a:fillRect/>
          </a:stretch>
        </p:blipFill>
        <p:spPr>
          <a:xfrm>
            <a:off x="2079000" y="1604520"/>
            <a:ext cx="4984920" cy="3977280"/>
          </a:xfrm>
          <a:prstGeom prst="rect">
            <a:avLst/>
          </a:prstGeom>
          <a:ln>
            <a:noFill/>
          </a:ln>
        </p:spPr>
      </p:pic>
      <p:pic>
        <p:nvPicPr>
          <p:cNvPr id="77"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5"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9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1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1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1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16" name="" descr=""/>
          <p:cNvPicPr/>
          <p:nvPr/>
        </p:nvPicPr>
        <p:blipFill>
          <a:blip r:embed="rId2"/>
          <a:stretch>
            <a:fillRect/>
          </a:stretch>
        </p:blipFill>
        <p:spPr>
          <a:xfrm>
            <a:off x="2079000" y="1604520"/>
            <a:ext cx="4984920" cy="3977280"/>
          </a:xfrm>
          <a:prstGeom prst="rect">
            <a:avLst/>
          </a:prstGeom>
          <a:ln>
            <a:noFill/>
          </a:ln>
        </p:spPr>
      </p:pic>
      <p:pic>
        <p:nvPicPr>
          <p:cNvPr id="117"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4"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3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3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3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4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4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5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5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5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55" name="" descr=""/>
          <p:cNvPicPr/>
          <p:nvPr/>
        </p:nvPicPr>
        <p:blipFill>
          <a:blip r:embed="rId2"/>
          <a:stretch>
            <a:fillRect/>
          </a:stretch>
        </p:blipFill>
        <p:spPr>
          <a:xfrm>
            <a:off x="2079000" y="1604520"/>
            <a:ext cx="4984920" cy="3977280"/>
          </a:xfrm>
          <a:prstGeom prst="rect">
            <a:avLst/>
          </a:prstGeom>
          <a:ln>
            <a:noFill/>
          </a:ln>
        </p:spPr>
      </p:pic>
      <p:pic>
        <p:nvPicPr>
          <p:cNvPr id="156"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19" descr=""/>
          <p:cNvPicPr/>
          <p:nvPr/>
        </p:nvPicPr>
        <p:blipFill>
          <a:blip r:embed="rId2"/>
          <a:stretch>
            <a:fillRect/>
          </a:stretch>
        </p:blipFill>
        <p:spPr>
          <a:xfrm>
            <a:off x="533520" y="6095880"/>
            <a:ext cx="1833120" cy="555120"/>
          </a:xfrm>
          <a:prstGeom prst="rect">
            <a:avLst/>
          </a:prstGeom>
          <a:ln>
            <a:noFill/>
          </a:ln>
        </p:spPr>
      </p:pic>
      <p:sp>
        <p:nvSpPr>
          <p:cNvPr id="1" name="Line 1"/>
          <p:cNvSpPr/>
          <p:nvPr/>
        </p:nvSpPr>
        <p:spPr>
          <a:xfrm flipV="1">
            <a:off x="323640" y="0"/>
            <a:ext cx="0" cy="6858000"/>
          </a:xfrm>
          <a:prstGeom prst="line">
            <a:avLst/>
          </a:prstGeom>
          <a:ln w="9360">
            <a:solidFill>
              <a:srgbClr val="003399"/>
            </a:solidFill>
            <a:round/>
          </a:ln>
        </p:spPr>
      </p:sp>
      <p:sp>
        <p:nvSpPr>
          <p:cNvPr id="2" name="Line 2"/>
          <p:cNvSpPr/>
          <p:nvPr/>
        </p:nvSpPr>
        <p:spPr>
          <a:xfrm>
            <a:off x="0" y="1268280"/>
            <a:ext cx="9140760" cy="0"/>
          </a:xfrm>
          <a:prstGeom prst="line">
            <a:avLst/>
          </a:prstGeom>
          <a:ln w="9360">
            <a:solidFill>
              <a:srgbClr val="003399"/>
            </a:solidFill>
            <a:round/>
          </a:ln>
        </p:spPr>
      </p:sp>
      <p:sp>
        <p:nvSpPr>
          <p:cNvPr id="3" name="PlaceHolder 3"/>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4" name="PlaceHolder 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9" name="Picture 19" descr=""/>
          <p:cNvPicPr/>
          <p:nvPr/>
        </p:nvPicPr>
        <p:blipFill>
          <a:blip r:embed="rId2"/>
          <a:stretch>
            <a:fillRect/>
          </a:stretch>
        </p:blipFill>
        <p:spPr>
          <a:xfrm>
            <a:off x="533520" y="6095880"/>
            <a:ext cx="1833120" cy="555120"/>
          </a:xfrm>
          <a:prstGeom prst="rect">
            <a:avLst/>
          </a:prstGeom>
          <a:ln>
            <a:noFill/>
          </a:ln>
        </p:spPr>
      </p:pic>
      <p:sp>
        <p:nvSpPr>
          <p:cNvPr id="40" name="Line 1"/>
          <p:cNvSpPr/>
          <p:nvPr/>
        </p:nvSpPr>
        <p:spPr>
          <a:xfrm flipV="1">
            <a:off x="323640" y="0"/>
            <a:ext cx="0" cy="6858000"/>
          </a:xfrm>
          <a:prstGeom prst="line">
            <a:avLst/>
          </a:prstGeom>
          <a:ln w="9360">
            <a:solidFill>
              <a:srgbClr val="003399"/>
            </a:solidFill>
            <a:round/>
          </a:ln>
        </p:spPr>
      </p:sp>
      <p:sp>
        <p:nvSpPr>
          <p:cNvPr id="41" name="Line 2"/>
          <p:cNvSpPr/>
          <p:nvPr/>
        </p:nvSpPr>
        <p:spPr>
          <a:xfrm>
            <a:off x="0" y="1268280"/>
            <a:ext cx="9140760" cy="0"/>
          </a:xfrm>
          <a:prstGeom prst="line">
            <a:avLst/>
          </a:prstGeom>
          <a:ln w="9360">
            <a:solidFill>
              <a:srgbClr val="003399"/>
            </a:solidFill>
            <a:round/>
          </a:ln>
        </p:spPr>
      </p:sp>
      <p:sp>
        <p:nvSpPr>
          <p:cNvPr id="42" name="PlaceHolder 3"/>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43" name="PlaceHolder 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78" name="Picture 19" descr=""/>
          <p:cNvPicPr/>
          <p:nvPr/>
        </p:nvPicPr>
        <p:blipFill>
          <a:blip r:embed="rId2"/>
          <a:stretch>
            <a:fillRect/>
          </a:stretch>
        </p:blipFill>
        <p:spPr>
          <a:xfrm>
            <a:off x="533520" y="6095880"/>
            <a:ext cx="1833120" cy="555120"/>
          </a:xfrm>
          <a:prstGeom prst="rect">
            <a:avLst/>
          </a:prstGeom>
          <a:ln>
            <a:noFill/>
          </a:ln>
        </p:spPr>
      </p:pic>
      <p:sp>
        <p:nvSpPr>
          <p:cNvPr id="79" name="Line 1"/>
          <p:cNvSpPr/>
          <p:nvPr/>
        </p:nvSpPr>
        <p:spPr>
          <a:xfrm flipV="1">
            <a:off x="323640" y="0"/>
            <a:ext cx="0" cy="6858000"/>
          </a:xfrm>
          <a:prstGeom prst="line">
            <a:avLst/>
          </a:prstGeom>
          <a:ln w="9360">
            <a:solidFill>
              <a:srgbClr val="003399"/>
            </a:solidFill>
            <a:round/>
          </a:ln>
        </p:spPr>
      </p:sp>
      <p:sp>
        <p:nvSpPr>
          <p:cNvPr id="80" name="Line 2"/>
          <p:cNvSpPr/>
          <p:nvPr/>
        </p:nvSpPr>
        <p:spPr>
          <a:xfrm>
            <a:off x="0" y="1268280"/>
            <a:ext cx="9140760" cy="0"/>
          </a:xfrm>
          <a:prstGeom prst="line">
            <a:avLst/>
          </a:prstGeom>
          <a:ln w="9360">
            <a:solidFill>
              <a:srgbClr val="003399"/>
            </a:solidFill>
            <a:round/>
          </a:ln>
        </p:spPr>
      </p:sp>
      <p:sp>
        <p:nvSpPr>
          <p:cNvPr id="81" name="PlaceHolder 3"/>
          <p:cNvSpPr>
            <a:spLocks noGrp="1"/>
          </p:cNvSpPr>
          <p:nvPr>
            <p:ph type="title"/>
          </p:nvPr>
        </p:nvSpPr>
        <p:spPr>
          <a:xfrm>
            <a:off x="457200" y="273600"/>
            <a:ext cx="8228880" cy="1144800"/>
          </a:xfrm>
          <a:prstGeom prst="rect">
            <a:avLst/>
          </a:prstGeom>
        </p:spPr>
        <p:txBody>
          <a:bodyPr lIns="0" rIns="0" tIns="0" bIns="0" anchor="ctr"/>
          <a:p>
            <a:r>
              <a:rPr lang="en-US">
                <a:latin typeface="Arial"/>
              </a:rPr>
              <a:t>Click to edit the title text format</a:t>
            </a:r>
            <a:endParaRPr/>
          </a:p>
        </p:txBody>
      </p:sp>
      <p:sp>
        <p:nvSpPr>
          <p:cNvPr id="82" name="PlaceHolder 4"/>
          <p:cNvSpPr>
            <a:spLocks noGrp="1"/>
          </p:cNvSpPr>
          <p:nvPr>
            <p:ph type="body"/>
          </p:nvPr>
        </p:nvSpPr>
        <p:spPr>
          <a:xfrm>
            <a:off x="457200" y="1604520"/>
            <a:ext cx="4015440" cy="3976920"/>
          </a:xfrm>
          <a:prstGeom prst="rect">
            <a:avLst/>
          </a:prstGeom>
        </p:spPr>
        <p:txBody>
          <a:bodyPr lIns="0" rIns="0" tIns="0" bIns="0"/>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83" name="PlaceHolder 5"/>
          <p:cNvSpPr>
            <a:spLocks noGrp="1"/>
          </p:cNvSpPr>
          <p:nvPr>
            <p:ph type="body"/>
          </p:nvPr>
        </p:nvSpPr>
        <p:spPr>
          <a:xfrm>
            <a:off x="4674240" y="1604520"/>
            <a:ext cx="4015440" cy="3976920"/>
          </a:xfrm>
          <a:prstGeom prst="rect">
            <a:avLst/>
          </a:prstGeom>
        </p:spPr>
        <p:txBody>
          <a:bodyPr lIns="0" rIns="0" tIns="0" bIns="0"/>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18" name="" descr=""/>
          <p:cNvPicPr/>
          <p:nvPr/>
        </p:nvPicPr>
        <p:blipFill>
          <a:blip r:embed="rId2"/>
          <a:stretch>
            <a:fillRect/>
          </a:stretch>
        </p:blipFill>
        <p:spPr>
          <a:xfrm>
            <a:off x="533520" y="6095880"/>
            <a:ext cx="1834200" cy="556560"/>
          </a:xfrm>
          <a:prstGeom prst="rect">
            <a:avLst/>
          </a:prstGeom>
          <a:ln>
            <a:noFill/>
          </a:ln>
        </p:spPr>
      </p:pic>
      <p:sp>
        <p:nvSpPr>
          <p:cNvPr id="119" name="Line 1"/>
          <p:cNvSpPr/>
          <p:nvPr/>
        </p:nvSpPr>
        <p:spPr>
          <a:xfrm flipV="1">
            <a:off x="324000" y="-1440"/>
            <a:ext cx="1440" cy="6860880"/>
          </a:xfrm>
          <a:prstGeom prst="line">
            <a:avLst/>
          </a:prstGeom>
          <a:ln w="9360">
            <a:solidFill>
              <a:srgbClr val="003399"/>
            </a:solidFill>
            <a:round/>
          </a:ln>
        </p:spPr>
      </p:sp>
      <p:sp>
        <p:nvSpPr>
          <p:cNvPr id="120" name="Line 2"/>
          <p:cNvSpPr/>
          <p:nvPr/>
        </p:nvSpPr>
        <p:spPr>
          <a:xfrm>
            <a:off x="0" y="1268280"/>
            <a:ext cx="9140760" cy="1800"/>
          </a:xfrm>
          <a:prstGeom prst="line">
            <a:avLst/>
          </a:prstGeom>
          <a:ln w="9360">
            <a:solidFill>
              <a:srgbClr val="003399"/>
            </a:solidFill>
            <a:round/>
          </a:ln>
        </p:spPr>
      </p:sp>
      <p:sp>
        <p:nvSpPr>
          <p:cNvPr id="121" name="PlaceHolder 3"/>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122" name="PlaceHolder 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8.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20" Type="http://schemas.openxmlformats.org/officeDocument/2006/relationships/image" Target="../media/image36.png"/><Relationship Id="rId21" Type="http://schemas.openxmlformats.org/officeDocument/2006/relationships/slideLayout" Target="../slideLayouts/slideLayout37.xml"/><Relationship Id="rId2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37.xml"/><Relationship Id="rId7"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jpe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slideLayout" Target="../slideLayouts/slideLayout37.xml"/><Relationship Id="rId1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37.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slideLayout" Target="../slideLayouts/slideLayout37.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37.xml"/><Relationship Id="rId3"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CustomShape 1"/>
          <p:cNvSpPr/>
          <p:nvPr/>
        </p:nvSpPr>
        <p:spPr>
          <a:xfrm>
            <a:off x="722160" y="4406760"/>
            <a:ext cx="7770240" cy="1360080"/>
          </a:xfrm>
          <a:prstGeom prst="rect">
            <a:avLst/>
          </a:prstGeom>
          <a:noFill/>
          <a:ln>
            <a:noFill/>
          </a:ln>
        </p:spPr>
        <p:txBody>
          <a:bodyPr lIns="90000" rIns="90000" tIns="45000" bIns="45000"/>
          <a:p>
            <a:r>
              <a:rPr b="1" lang="en-US" sz="2800">
                <a:solidFill>
                  <a:srgbClr val="483e68"/>
                </a:solidFill>
                <a:latin typeface="Arial"/>
                <a:ea typeface="MS PGothic"/>
              </a:rPr>
              <a:t>Eine Einf</a:t>
            </a:r>
            <a:r>
              <a:rPr b="1" lang="en-US" sz="2800">
                <a:solidFill>
                  <a:srgbClr val="483e68"/>
                </a:solidFill>
                <a:latin typeface="Arial"/>
                <a:ea typeface="Ubuntu"/>
              </a:rPr>
              <a:t>ü</a:t>
            </a:r>
            <a:r>
              <a:rPr b="1" lang="en-US" sz="2800">
                <a:solidFill>
                  <a:srgbClr val="483e68"/>
                </a:solidFill>
                <a:latin typeface="Arial"/>
                <a:ea typeface="MS PGothic"/>
              </a:rPr>
              <a:t>hrung in DARIAH-EU und die Digitalen Geisteswissenschaften.</a:t>
            </a:r>
            <a:endParaRPr/>
          </a:p>
        </p:txBody>
      </p:sp>
      <p:sp>
        <p:nvSpPr>
          <p:cNvPr id="163" name="CustomShape 2"/>
          <p:cNvSpPr/>
          <p:nvPr/>
        </p:nvSpPr>
        <p:spPr>
          <a:xfrm>
            <a:off x="722160" y="2906640"/>
            <a:ext cx="7770240" cy="1497960"/>
          </a:xfrm>
          <a:prstGeom prst="rect">
            <a:avLst/>
          </a:prstGeom>
          <a:noFill/>
          <a:ln>
            <a:noFill/>
          </a:ln>
        </p:spPr>
        <p:txBody>
          <a:bodyPr lIns="90000" rIns="90000" tIns="45000" bIns="45000" anchor="b"/>
          <a:p>
            <a:pPr>
              <a:lnSpc>
                <a:spcPct val="100000"/>
              </a:lnSpc>
            </a:pPr>
            <a:endParaRPr/>
          </a:p>
          <a:p>
            <a:pPr>
              <a:lnSpc>
                <a:spcPct val="100000"/>
              </a:lnSpc>
            </a:pPr>
            <a:endParaRPr/>
          </a:p>
          <a:p>
            <a:pPr>
              <a:lnSpc>
                <a:spcPct val="100000"/>
              </a:lnSpc>
            </a:pPr>
            <a:r>
              <a:rPr b="1" lang="en-US" sz="2600">
                <a:solidFill>
                  <a:srgbClr val="483e68"/>
                </a:solidFill>
                <a:latin typeface="Arial"/>
                <a:ea typeface="MS PGothic"/>
              </a:rPr>
              <a:t>DARIAH-EU</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3200">
                <a:solidFill>
                  <a:srgbClr val="483e68"/>
                </a:solidFill>
                <a:latin typeface="Arial"/>
                <a:ea typeface="MS PGothic"/>
              </a:rPr>
              <a:t>DARIAH Zweck und Leitf</a:t>
            </a:r>
            <a:r>
              <a:rPr b="1" lang="en-US" sz="3200">
                <a:solidFill>
                  <a:srgbClr val="483e68"/>
                </a:solidFill>
                <a:latin typeface="Ubuntu"/>
                <a:ea typeface="Ubuntu"/>
              </a:rPr>
              <a:t>äden</a:t>
            </a:r>
            <a:endParaRPr/>
          </a:p>
        </p:txBody>
      </p:sp>
      <p:sp>
        <p:nvSpPr>
          <p:cNvPr id="194" name="CustomShape 2"/>
          <p:cNvSpPr/>
          <p:nvPr/>
        </p:nvSpPr>
        <p:spPr>
          <a:xfrm>
            <a:off x="395280" y="1484280"/>
            <a:ext cx="8351280" cy="4463640"/>
          </a:xfrm>
          <a:prstGeom prst="rect">
            <a:avLst/>
          </a:prstGeom>
          <a:noFill/>
          <a:ln>
            <a:noFill/>
          </a:ln>
        </p:spPr>
        <p:txBody>
          <a:bodyPr lIns="90000" rIns="90000" tIns="45000" bIns="45000"/>
          <a:p>
            <a:pPr>
              <a:lnSpc>
                <a:spcPct val="100000"/>
              </a:lnSpc>
            </a:pPr>
            <a:endParaRPr/>
          </a:p>
          <a:p>
            <a:pPr>
              <a:lnSpc>
                <a:spcPct val="100000"/>
              </a:lnSpc>
              <a:buSzPct val="45000"/>
              <a:buFont typeface="StarSymbol"/>
              <a:buChar char="l"/>
            </a:pPr>
            <a:r>
              <a:rPr lang="en-US" sz="2400">
                <a:solidFill>
                  <a:srgbClr val="373d63"/>
                </a:solidFill>
                <a:latin typeface="Arial"/>
                <a:ea typeface="MS PGothic"/>
              </a:rPr>
              <a:t>Von Forschern und f</a:t>
            </a:r>
            <a:r>
              <a:rPr lang="en-US" sz="2400">
                <a:solidFill>
                  <a:srgbClr val="373d63"/>
                </a:solidFill>
                <a:latin typeface="Arial"/>
                <a:ea typeface="Arial"/>
              </a:rPr>
              <a:t>ü</a:t>
            </a:r>
            <a:r>
              <a:rPr lang="en-US" sz="2400">
                <a:solidFill>
                  <a:srgbClr val="373d63"/>
                </a:solidFill>
                <a:latin typeface="Arial"/>
                <a:ea typeface="MS PGothic"/>
              </a:rPr>
              <a:t>r Forscher aufgebaut </a:t>
            </a:r>
            <a:endParaRPr/>
          </a:p>
          <a:p>
            <a:pPr>
              <a:lnSpc>
                <a:spcPct val="100000"/>
              </a:lnSpc>
              <a:buSzPct val="45000"/>
              <a:buFont typeface="StarSymbol"/>
              <a:buChar char="l"/>
            </a:pPr>
            <a:r>
              <a:rPr lang="en-US" sz="2400">
                <a:solidFill>
                  <a:srgbClr val="373d63"/>
                </a:solidFill>
                <a:latin typeface="Arial"/>
                <a:ea typeface="MS PGothic"/>
              </a:rPr>
              <a:t>Hauptthema ist die akademische Gemeinschaft – es geht nicht nur um Datens</a:t>
            </a:r>
            <a:r>
              <a:rPr lang="en-US" sz="2400">
                <a:solidFill>
                  <a:srgbClr val="373d63"/>
                </a:solidFill>
                <a:latin typeface="Arial"/>
                <a:ea typeface="Arial"/>
              </a:rPr>
              <a:t>ä</a:t>
            </a:r>
            <a:r>
              <a:rPr lang="en-US" sz="2400">
                <a:solidFill>
                  <a:srgbClr val="373d63"/>
                </a:solidFill>
                <a:latin typeface="Arial"/>
                <a:ea typeface="MS PGothic"/>
              </a:rPr>
              <a:t>tze, das Netz und Speicher: </a:t>
            </a:r>
            <a:endParaRPr/>
          </a:p>
          <a:p>
            <a:pPr>
              <a:lnSpc>
                <a:spcPct val="100000"/>
              </a:lnSpc>
              <a:buSzPct val="45000"/>
              <a:buFont typeface="StarSymbol"/>
              <a:buChar char="l"/>
            </a:pPr>
            <a:r>
              <a:rPr lang="en-US" sz="2400">
                <a:solidFill>
                  <a:srgbClr val="373d63"/>
                </a:solidFill>
                <a:latin typeface="Arial"/>
                <a:ea typeface="MS PGothic"/>
              </a:rPr>
              <a:t>Die Infrastruktur besteht vor allem aus vernetzten Forschern, Experten und neuen Zusammenarbeitsm</a:t>
            </a:r>
            <a:r>
              <a:rPr lang="en-US" sz="2400">
                <a:solidFill>
                  <a:srgbClr val="373d63"/>
                </a:solidFill>
                <a:latin typeface="Arial"/>
                <a:ea typeface="Arial"/>
              </a:rPr>
              <a:t>ö</a:t>
            </a:r>
            <a:r>
              <a:rPr lang="en-US" sz="2400">
                <a:solidFill>
                  <a:srgbClr val="373d63"/>
                </a:solidFill>
                <a:latin typeface="Arial"/>
                <a:ea typeface="MS PGothic"/>
              </a:rPr>
              <a:t>gichkeiten.</a:t>
            </a:r>
            <a:endParaRPr/>
          </a:p>
          <a:p>
            <a:pPr>
              <a:lnSpc>
                <a:spcPct val="100000"/>
              </a:lnSpc>
              <a:buSzPct val="45000"/>
              <a:buFont typeface="StarSymbol"/>
              <a:buChar char="l"/>
            </a:pPr>
            <a:r>
              <a:rPr lang="en-US" sz="2400">
                <a:solidFill>
                  <a:srgbClr val="373d63"/>
                </a:solidFill>
                <a:latin typeface="Arial"/>
                <a:ea typeface="MS PGothic"/>
              </a:rPr>
              <a:t>Infrastruktur heisst ein Sammelbecken von gemeinsamen Diensten und Tools</a:t>
            </a:r>
            <a:endParaRPr/>
          </a:p>
          <a:p>
            <a:pPr>
              <a:lnSpc>
                <a:spcPct val="100000"/>
              </a:lnSpc>
              <a:buSzPct val="45000"/>
              <a:buFont typeface="StarSymbol"/>
              <a:buChar char="l"/>
            </a:pPr>
            <a:r>
              <a:rPr lang="en-US" sz="2400">
                <a:solidFill>
                  <a:srgbClr val="373d63"/>
                </a:solidFill>
                <a:latin typeface="Arial"/>
                <a:ea typeface="MS PGothic"/>
              </a:rPr>
              <a:t>Das teilen wir uns: DARIAH als Platform nicht nur f</a:t>
            </a:r>
            <a:r>
              <a:rPr lang="en-US" sz="2400">
                <a:solidFill>
                  <a:srgbClr val="373d63"/>
                </a:solidFill>
                <a:latin typeface="Arial"/>
                <a:ea typeface="Arial"/>
              </a:rPr>
              <a:t>ü</a:t>
            </a:r>
            <a:r>
              <a:rPr lang="en-US" sz="2400">
                <a:solidFill>
                  <a:srgbClr val="373d63"/>
                </a:solidFill>
                <a:latin typeface="Arial"/>
                <a:ea typeface="MS PGothic"/>
              </a:rPr>
              <a:t>r Forscher sondern auch f</a:t>
            </a:r>
            <a:r>
              <a:rPr lang="en-US" sz="2400">
                <a:solidFill>
                  <a:srgbClr val="373d63"/>
                </a:solidFill>
                <a:latin typeface="Arial"/>
                <a:ea typeface="Arial"/>
              </a:rPr>
              <a:t>ü</a:t>
            </a:r>
            <a:r>
              <a:rPr lang="en-US" sz="2400">
                <a:solidFill>
                  <a:srgbClr val="373d63"/>
                </a:solidFill>
                <a:latin typeface="Arial"/>
                <a:ea typeface="MS PGothic"/>
              </a:rPr>
              <a:t>r den akademischen Laie und die breite </a:t>
            </a:r>
            <a:r>
              <a:rPr lang="en-US" sz="2400">
                <a:solidFill>
                  <a:srgbClr val="373d63"/>
                </a:solidFill>
                <a:latin typeface="Arial"/>
                <a:ea typeface="Arial"/>
              </a:rPr>
              <a:t>Ö</a:t>
            </a:r>
            <a:r>
              <a:rPr lang="en-US" sz="2400">
                <a:solidFill>
                  <a:srgbClr val="373d63"/>
                </a:solidFill>
                <a:latin typeface="Arial"/>
                <a:ea typeface="MS PGothic"/>
              </a:rPr>
              <a:t>ffentlichkeit.</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4000">
                <a:solidFill>
                  <a:srgbClr val="483e68"/>
                </a:solidFill>
                <a:latin typeface="Calibri"/>
                <a:ea typeface="MS PGothic"/>
              </a:rPr>
              <a:t>DARIAH besteht aus... (1)</a:t>
            </a:r>
            <a:endParaRPr/>
          </a:p>
        </p:txBody>
      </p:sp>
      <p:sp>
        <p:nvSpPr>
          <p:cNvPr id="196" name="CustomShape 2"/>
          <p:cNvSpPr/>
          <p:nvPr/>
        </p:nvSpPr>
        <p:spPr>
          <a:xfrm>
            <a:off x="395640" y="1484280"/>
            <a:ext cx="8351280" cy="4463640"/>
          </a:xfrm>
          <a:prstGeom prst="rect">
            <a:avLst/>
          </a:prstGeom>
          <a:noFill/>
          <a:ln>
            <a:noFill/>
          </a:ln>
        </p:spPr>
        <p:txBody>
          <a:bodyPr lIns="90000" rIns="90000" tIns="45000" bIns="45000"/>
          <a:p>
            <a:r>
              <a:rPr b="1" lang="en-US" sz="2400">
                <a:solidFill>
                  <a:srgbClr val="000000"/>
                </a:solidFill>
                <a:latin typeface="Calibri"/>
                <a:ea typeface="Calibri"/>
              </a:rPr>
              <a:t> </a:t>
            </a:r>
            <a:endParaRPr/>
          </a:p>
          <a:p>
            <a:endParaRPr/>
          </a:p>
          <a:p>
            <a:endParaRPr/>
          </a:p>
        </p:txBody>
      </p:sp>
      <p:sp>
        <p:nvSpPr>
          <p:cNvPr id="197" name="CustomShape 3"/>
          <p:cNvSpPr/>
          <p:nvPr/>
        </p:nvSpPr>
        <p:spPr>
          <a:xfrm>
            <a:off x="378360" y="1255320"/>
            <a:ext cx="8351280" cy="4463640"/>
          </a:xfrm>
          <a:prstGeom prst="rect">
            <a:avLst/>
          </a:prstGeom>
          <a:noFill/>
          <a:ln>
            <a:noFill/>
          </a:ln>
        </p:spPr>
        <p:txBody>
          <a:bodyPr lIns="90000" rIns="90000" tIns="45000" bIns="45000"/>
          <a:p>
            <a:pPr>
              <a:lnSpc>
                <a:spcPct val="100000"/>
              </a:lnSpc>
            </a:pPr>
            <a:endParaRPr/>
          </a:p>
          <a:p>
            <a:pPr>
              <a:lnSpc>
                <a:spcPct val="100000"/>
              </a:lnSpc>
              <a:buSzPct val="45000"/>
              <a:buFont typeface="StarSymbol"/>
              <a:buChar char="l"/>
            </a:pPr>
            <a:r>
              <a:rPr lang="en-US" sz="2600">
                <a:solidFill>
                  <a:srgbClr val="373d63"/>
                </a:solidFill>
                <a:latin typeface="Arial"/>
                <a:ea typeface="Calibri"/>
              </a:rPr>
              <a:t>Einer Besetzung von insgesamt sieben Angestellten, in drei Standorte verteilt. </a:t>
            </a:r>
            <a:endParaRPr/>
          </a:p>
          <a:p>
            <a:pPr>
              <a:lnSpc>
                <a:spcPct val="100000"/>
              </a:lnSpc>
              <a:buSzPct val="45000"/>
              <a:buFont typeface="StarSymbol"/>
              <a:buChar char="l"/>
            </a:pPr>
            <a:r>
              <a:rPr lang="en-US" sz="2600">
                <a:solidFill>
                  <a:srgbClr val="373d63"/>
                </a:solidFill>
                <a:latin typeface="Arial"/>
                <a:ea typeface="Calibri"/>
              </a:rPr>
              <a:t>17 Mitgliedern, von Malta bis zu Deutschland.</a:t>
            </a:r>
            <a:endParaRPr/>
          </a:p>
          <a:p>
            <a:pPr>
              <a:lnSpc>
                <a:spcPct val="100000"/>
              </a:lnSpc>
              <a:buSzPct val="45000"/>
              <a:buFont typeface="StarSymbol"/>
              <a:buChar char="l"/>
            </a:pPr>
            <a:r>
              <a:rPr lang="en-US" sz="2600">
                <a:solidFill>
                  <a:srgbClr val="373d63"/>
                </a:solidFill>
                <a:latin typeface="Arial"/>
                <a:ea typeface="Calibri"/>
              </a:rPr>
              <a:t>Kooperativen Partnern, Assoziierten Organisationen sowohl L</a:t>
            </a:r>
            <a:r>
              <a:rPr lang="en-US" sz="2600">
                <a:solidFill>
                  <a:srgbClr val="373d63"/>
                </a:solidFill>
                <a:latin typeface="Arial"/>
                <a:ea typeface="Arial"/>
              </a:rPr>
              <a:t>ä</a:t>
            </a:r>
            <a:r>
              <a:rPr lang="en-US" sz="2600">
                <a:solidFill>
                  <a:srgbClr val="373d63"/>
                </a:solidFill>
                <a:latin typeface="Arial"/>
                <a:ea typeface="Calibri"/>
              </a:rPr>
              <a:t>ndern, die sich auf ihre Mitgliedschaft vorbereiten.</a:t>
            </a:r>
            <a:endParaRPr/>
          </a:p>
          <a:p>
            <a:pPr>
              <a:lnSpc>
                <a:spcPct val="100000"/>
              </a:lnSpc>
              <a:buSzPct val="45000"/>
              <a:buFont typeface="StarSymbol"/>
              <a:buChar char="l"/>
            </a:pPr>
            <a:r>
              <a:rPr lang="en-US" sz="2600">
                <a:solidFill>
                  <a:srgbClr val="373d63"/>
                </a:solidFill>
                <a:latin typeface="Arial"/>
                <a:ea typeface="Calibri"/>
              </a:rPr>
              <a:t>17 Arbeitsgruppen</a:t>
            </a:r>
            <a:endParaRPr/>
          </a:p>
          <a:p>
            <a:pPr>
              <a:lnSpc>
                <a:spcPct val="100000"/>
              </a:lnSpc>
              <a:buSzPct val="45000"/>
              <a:buFont typeface="StarSymbol"/>
              <a:buChar char="l"/>
            </a:pPr>
            <a:r>
              <a:rPr lang="en-US" sz="2600">
                <a:solidFill>
                  <a:srgbClr val="373d63"/>
                </a:solidFill>
                <a:latin typeface="Arial"/>
                <a:ea typeface="Calibri"/>
              </a:rPr>
              <a:t>Vier Virtuellen Kompetenzzentren</a:t>
            </a:r>
            <a:endParaRPr/>
          </a:p>
          <a:p>
            <a:pPr>
              <a:lnSpc>
                <a:spcPct val="100000"/>
              </a:lnSpc>
              <a:buSzPct val="45000"/>
              <a:buFont typeface="StarSymbol"/>
              <a:buChar char="l"/>
            </a:pPr>
            <a:r>
              <a:rPr lang="en-US" sz="2600">
                <a:solidFill>
                  <a:srgbClr val="373d63"/>
                </a:solidFill>
                <a:latin typeface="Arial"/>
                <a:ea typeface="Calibri"/>
              </a:rPr>
              <a:t>F</a:t>
            </a:r>
            <a:r>
              <a:rPr lang="en-US" sz="2600">
                <a:solidFill>
                  <a:srgbClr val="373d63"/>
                </a:solidFill>
                <a:latin typeface="Arial"/>
                <a:ea typeface="Arial"/>
              </a:rPr>
              <a:t>ü</a:t>
            </a:r>
            <a:r>
              <a:rPr lang="en-US" sz="2600">
                <a:solidFill>
                  <a:srgbClr val="373d63"/>
                </a:solidFill>
                <a:latin typeface="Arial"/>
                <a:ea typeface="Calibri"/>
              </a:rPr>
              <a:t>nf internen Komitees </a:t>
            </a:r>
            <a:endParaRPr/>
          </a:p>
          <a:p>
            <a:pPr>
              <a:lnSpc>
                <a:spcPct val="100000"/>
              </a:lnSpc>
              <a:buSzPct val="45000"/>
              <a:buFont typeface="StarSymbol"/>
              <a:buChar char="l"/>
            </a:pPr>
            <a:r>
              <a:rPr lang="en-US" sz="2600">
                <a:solidFill>
                  <a:srgbClr val="373d63"/>
                </a:solidFill>
                <a:latin typeface="Arial"/>
                <a:ea typeface="Calibri"/>
              </a:rPr>
              <a:t>Dem einen DARIAH Coordination Office!</a:t>
            </a:r>
            <a:endParaRPr/>
          </a:p>
          <a:p>
            <a:pPr>
              <a:lnSpc>
                <a:spcPct val="100000"/>
              </a:lnSpc>
            </a:pPr>
            <a:endParaRPr/>
          </a:p>
          <a:p>
            <a:pPr>
              <a:lnSpc>
                <a:spcPct val="100000"/>
              </a:lnSpc>
            </a:pPr>
            <a:endParaRPr/>
          </a:p>
          <a:p>
            <a:pPr>
              <a:lnSpc>
                <a:spcPct val="10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4000">
                <a:solidFill>
                  <a:srgbClr val="483e68"/>
                </a:solidFill>
                <a:latin typeface="Calibri"/>
                <a:ea typeface="MS PGothic"/>
              </a:rPr>
              <a:t>DARIAH besteht aus...(2)</a:t>
            </a:r>
            <a:endParaRPr/>
          </a:p>
        </p:txBody>
      </p:sp>
      <p:sp>
        <p:nvSpPr>
          <p:cNvPr id="199" name="CustomShape 2"/>
          <p:cNvSpPr/>
          <p:nvPr/>
        </p:nvSpPr>
        <p:spPr>
          <a:xfrm>
            <a:off x="395640" y="1484280"/>
            <a:ext cx="8351280" cy="4463640"/>
          </a:xfrm>
          <a:prstGeom prst="rect">
            <a:avLst/>
          </a:prstGeom>
          <a:noFill/>
          <a:ln>
            <a:noFill/>
          </a:ln>
        </p:spPr>
        <p:txBody>
          <a:bodyPr lIns="90000" rIns="90000" tIns="45000" bIns="45000"/>
          <a:p>
            <a:r>
              <a:rPr b="1" lang="en-US" sz="2400">
                <a:solidFill>
                  <a:srgbClr val="000000"/>
                </a:solidFill>
                <a:latin typeface="Calibri"/>
                <a:ea typeface="Calibri"/>
              </a:rPr>
              <a:t> </a:t>
            </a:r>
            <a:endParaRPr/>
          </a:p>
          <a:p>
            <a:endParaRPr/>
          </a:p>
          <a:p>
            <a:endParaRPr/>
          </a:p>
        </p:txBody>
      </p:sp>
      <p:sp>
        <p:nvSpPr>
          <p:cNvPr id="200" name="CustomShape 3"/>
          <p:cNvSpPr/>
          <p:nvPr/>
        </p:nvSpPr>
        <p:spPr>
          <a:xfrm>
            <a:off x="396000" y="1484280"/>
            <a:ext cx="8351280" cy="4463640"/>
          </a:xfrm>
          <a:prstGeom prst="rect">
            <a:avLst/>
          </a:prstGeom>
          <a:noFill/>
          <a:ln>
            <a:noFill/>
          </a:ln>
        </p:spPr>
        <p:txBody>
          <a:bodyPr lIns="90000" rIns="90000" tIns="45000" bIns="45000"/>
          <a:p>
            <a:endParaRPr/>
          </a:p>
          <a:p>
            <a:endParaRPr/>
          </a:p>
          <a:p>
            <a:endParaRPr/>
          </a:p>
        </p:txBody>
      </p:sp>
      <p:pic>
        <p:nvPicPr>
          <p:cNvPr id="201" name="" descr=""/>
          <p:cNvPicPr/>
          <p:nvPr/>
        </p:nvPicPr>
        <p:blipFill>
          <a:blip r:embed="rId1"/>
          <a:stretch>
            <a:fillRect/>
          </a:stretch>
        </p:blipFill>
        <p:spPr>
          <a:xfrm>
            <a:off x="1463040" y="1371600"/>
            <a:ext cx="5798520" cy="498888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graphicFrame>
        <p:nvGraphicFramePr>
          <p:cNvPr id="202" name="Table 1"/>
          <p:cNvGraphicFramePr/>
          <p:nvPr/>
        </p:nvGraphicFramePr>
        <p:xfrm>
          <a:off x="487800" y="1425240"/>
          <a:ext cx="2439000" cy="4239000"/>
        </p:xfrm>
        <a:graphic>
          <a:graphicData uri="http://schemas.openxmlformats.org/drawingml/2006/table">
            <a:tbl>
              <a:tblPr/>
              <a:tblGrid>
                <a:gridCol w="1681560"/>
                <a:gridCol w="757440"/>
              </a:tblGrid>
              <a:tr h="431640">
                <a:tc>
                  <a:txBody>
                    <a:bodyPr/>
                    <a:p>
                      <a:pPr algn="ctr">
                        <a:lnSpc>
                          <a:spcPct val="98000"/>
                        </a:lnSpc>
                      </a:pPr>
                      <a:r>
                        <a:rPr b="1" lang="en-US">
                          <a:solidFill>
                            <a:srgbClr val="ffffff"/>
                          </a:solidFill>
                          <a:latin typeface="Arial"/>
                          <a:ea typeface="Arial"/>
                        </a:rPr>
                        <a:t>Mitglieder</a:t>
                      </a:r>
                      <a:endParaRPr/>
                    </a:p>
                  </a:txBody>
                  <a:tcPr/>
                </a:tc>
                <a:tc>
                  <a:tcPr/>
                </a:tc>
              </a:tr>
              <a:tr h="431640">
                <a:tc>
                  <a:txBody>
                    <a:bodyPr/>
                    <a:p>
                      <a:pPr algn="ctr">
                        <a:lnSpc>
                          <a:spcPct val="98000"/>
                        </a:lnSpc>
                      </a:pPr>
                      <a:r>
                        <a:rPr b="1" lang="en-US">
                          <a:solidFill>
                            <a:srgbClr val="17375e"/>
                          </a:solidFill>
                          <a:latin typeface="Ubuntu"/>
                          <a:ea typeface="Ubuntu"/>
                        </a:rPr>
                        <a:t>Ö</a:t>
                      </a:r>
                      <a:r>
                        <a:rPr b="1" lang="en-US">
                          <a:solidFill>
                            <a:srgbClr val="17375e"/>
                          </a:solidFill>
                          <a:latin typeface="Arial"/>
                          <a:ea typeface="Arial"/>
                        </a:rPr>
                        <a:t>sterreich</a:t>
                      </a:r>
                      <a:endParaRPr/>
                    </a:p>
                  </a:txBody>
                  <a:tcPr/>
                </a:tc>
                <a:tc>
                  <a:tcPr/>
                </a:tc>
              </a:tr>
              <a:tr h="431640">
                <a:tc>
                  <a:txBody>
                    <a:bodyPr/>
                    <a:p>
                      <a:pPr algn="ctr">
                        <a:lnSpc>
                          <a:spcPct val="98000"/>
                        </a:lnSpc>
                      </a:pPr>
                      <a:r>
                        <a:rPr b="1" lang="en-US">
                          <a:solidFill>
                            <a:srgbClr val="17375e"/>
                          </a:solidFill>
                          <a:latin typeface="Arial"/>
                          <a:ea typeface="Arial"/>
                        </a:rPr>
                        <a:t>Belgien</a:t>
                      </a:r>
                      <a:endParaRPr/>
                    </a:p>
                  </a:txBody>
                  <a:tcPr/>
                </a:tc>
                <a:tc>
                  <a:tcPr/>
                </a:tc>
              </a:tr>
              <a:tr h="431640">
                <a:tc>
                  <a:txBody>
                    <a:bodyPr/>
                    <a:p>
                      <a:pPr algn="ctr">
                        <a:lnSpc>
                          <a:spcPct val="98000"/>
                        </a:lnSpc>
                      </a:pPr>
                      <a:r>
                        <a:rPr b="1" lang="en-US">
                          <a:solidFill>
                            <a:srgbClr val="17375e"/>
                          </a:solidFill>
                          <a:latin typeface="Arial"/>
                          <a:ea typeface="Arial"/>
                        </a:rPr>
                        <a:t>Kroatien</a:t>
                      </a:r>
                      <a:endParaRPr/>
                    </a:p>
                  </a:txBody>
                  <a:tcPr/>
                </a:tc>
                <a:tc>
                  <a:tcPr/>
                </a:tc>
              </a:tr>
              <a:tr h="431640">
                <a:tc>
                  <a:txBody>
                    <a:bodyPr/>
                    <a:p>
                      <a:pPr algn="ctr">
                        <a:lnSpc>
                          <a:spcPct val="98000"/>
                        </a:lnSpc>
                      </a:pPr>
                      <a:r>
                        <a:rPr b="1" lang="en-US">
                          <a:solidFill>
                            <a:srgbClr val="17375e"/>
                          </a:solidFill>
                          <a:latin typeface="Arial"/>
                          <a:ea typeface="Arial"/>
                        </a:rPr>
                        <a:t>Zypern</a:t>
                      </a:r>
                      <a:endParaRPr/>
                    </a:p>
                  </a:txBody>
                  <a:tcPr/>
                </a:tc>
                <a:tc>
                  <a:tcPr/>
                </a:tc>
              </a:tr>
              <a:tr h="431640">
                <a:tc>
                  <a:txBody>
                    <a:bodyPr/>
                    <a:p>
                      <a:pPr algn="ctr">
                        <a:lnSpc>
                          <a:spcPct val="98000"/>
                        </a:lnSpc>
                      </a:pPr>
                      <a:r>
                        <a:rPr b="1" lang="en-US">
                          <a:solidFill>
                            <a:srgbClr val="17375e"/>
                          </a:solidFill>
                          <a:latin typeface="Arial"/>
                          <a:ea typeface="Arial"/>
                        </a:rPr>
                        <a:t>D</a:t>
                      </a:r>
                      <a:r>
                        <a:rPr b="1" lang="en-US">
                          <a:solidFill>
                            <a:srgbClr val="17375e"/>
                          </a:solidFill>
                          <a:latin typeface="Ubuntu"/>
                          <a:ea typeface="Ubuntu"/>
                        </a:rPr>
                        <a:t>ä</a:t>
                      </a:r>
                      <a:r>
                        <a:rPr b="1" lang="en-US">
                          <a:solidFill>
                            <a:srgbClr val="17375e"/>
                          </a:solidFill>
                          <a:latin typeface="Arial"/>
                          <a:ea typeface="Arial"/>
                        </a:rPr>
                        <a:t>nemark</a:t>
                      </a:r>
                      <a:endParaRPr/>
                    </a:p>
                  </a:txBody>
                  <a:tcPr/>
                </a:tc>
                <a:tc>
                  <a:tcPr/>
                </a:tc>
              </a:tr>
              <a:tr h="431640">
                <a:tc>
                  <a:txBody>
                    <a:bodyPr/>
                    <a:p>
                      <a:pPr algn="ctr">
                        <a:lnSpc>
                          <a:spcPct val="98000"/>
                        </a:lnSpc>
                      </a:pPr>
                      <a:r>
                        <a:rPr b="1" lang="en-US">
                          <a:solidFill>
                            <a:srgbClr val="17375e"/>
                          </a:solidFill>
                          <a:latin typeface="Arial"/>
                          <a:ea typeface="Arial"/>
                        </a:rPr>
                        <a:t>Frankreich</a:t>
                      </a:r>
                      <a:endParaRPr/>
                    </a:p>
                  </a:txBody>
                  <a:tcPr/>
                </a:tc>
                <a:tc>
                  <a:tcPr/>
                </a:tc>
              </a:tr>
              <a:tr h="431640">
                <a:tc>
                  <a:txBody>
                    <a:bodyPr/>
                    <a:p>
                      <a:pPr algn="ctr">
                        <a:lnSpc>
                          <a:spcPct val="98000"/>
                        </a:lnSpc>
                      </a:pPr>
                      <a:r>
                        <a:rPr b="1" lang="en-US">
                          <a:solidFill>
                            <a:srgbClr val="17375e"/>
                          </a:solidFill>
                          <a:latin typeface="Arial"/>
                          <a:ea typeface="Arial"/>
                        </a:rPr>
                        <a:t>Deutschland</a:t>
                      </a:r>
                      <a:endParaRPr/>
                    </a:p>
                  </a:txBody>
                  <a:tcPr/>
                </a:tc>
                <a:tc>
                  <a:tcPr/>
                </a:tc>
              </a:tr>
              <a:tr h="431640">
                <a:tc>
                  <a:txBody>
                    <a:bodyPr/>
                    <a:p>
                      <a:pPr algn="ctr">
                        <a:lnSpc>
                          <a:spcPct val="98000"/>
                        </a:lnSpc>
                      </a:pPr>
                      <a:r>
                        <a:rPr b="1" lang="en-US">
                          <a:solidFill>
                            <a:srgbClr val="17375e"/>
                          </a:solidFill>
                          <a:latin typeface="Arial"/>
                          <a:ea typeface="Arial"/>
                        </a:rPr>
                        <a:t>Griechenland</a:t>
                      </a:r>
                      <a:endParaRPr/>
                    </a:p>
                  </a:txBody>
                  <a:tcPr/>
                </a:tc>
                <a:tc>
                  <a:tcPr/>
                </a:tc>
              </a:tr>
              <a:tr h="354240">
                <a:tc>
                  <a:txBody>
                    <a:bodyPr/>
                    <a:p>
                      <a:pPr algn="ctr">
                        <a:lnSpc>
                          <a:spcPct val="98000"/>
                        </a:lnSpc>
                      </a:pPr>
                      <a:r>
                        <a:rPr b="1" lang="en-US">
                          <a:solidFill>
                            <a:srgbClr val="17375e"/>
                          </a:solidFill>
                          <a:latin typeface="Arial"/>
                          <a:ea typeface="Arial"/>
                        </a:rPr>
                        <a:t>Irland</a:t>
                      </a:r>
                      <a:endParaRPr/>
                    </a:p>
                  </a:txBody>
                  <a:tcPr/>
                </a:tc>
                <a:tc>
                  <a:tcPr/>
                </a:tc>
              </a:tr>
            </a:tbl>
          </a:graphicData>
        </a:graphic>
      </p:graphicFrame>
      <p:graphicFrame>
        <p:nvGraphicFramePr>
          <p:cNvPr id="203" name="Table 2"/>
          <p:cNvGraphicFramePr/>
          <p:nvPr/>
        </p:nvGraphicFramePr>
        <p:xfrm>
          <a:off x="3105720" y="1425240"/>
          <a:ext cx="2563200" cy="4609080"/>
        </p:xfrm>
        <a:graphic>
          <a:graphicData uri="http://schemas.openxmlformats.org/drawingml/2006/table">
            <a:tbl>
              <a:tblPr/>
              <a:tblGrid>
                <a:gridCol w="1644120"/>
                <a:gridCol w="919440"/>
              </a:tblGrid>
              <a:tr h="431640">
                <a:tc>
                  <a:txBody>
                    <a:bodyPr/>
                    <a:p>
                      <a:pPr algn="ctr">
                        <a:lnSpc>
                          <a:spcPct val="98000"/>
                        </a:lnSpc>
                      </a:pPr>
                      <a:r>
                        <a:rPr b="1" lang="en-US">
                          <a:solidFill>
                            <a:srgbClr val="ffffff"/>
                          </a:solidFill>
                          <a:latin typeface="Arial"/>
                          <a:ea typeface="Arial"/>
                        </a:rPr>
                        <a:t>Mitgliedr</a:t>
                      </a:r>
                      <a:endParaRPr/>
                    </a:p>
                  </a:txBody>
                  <a:tcPr/>
                </a:tc>
                <a:tc>
                  <a:tcPr/>
                </a:tc>
              </a:tr>
              <a:tr h="444960">
                <a:tc>
                  <a:txBody>
                    <a:bodyPr/>
                    <a:p>
                      <a:pPr algn="ctr">
                        <a:lnSpc>
                          <a:spcPct val="98000"/>
                        </a:lnSpc>
                      </a:pPr>
                      <a:r>
                        <a:rPr b="1" lang="en-US">
                          <a:solidFill>
                            <a:srgbClr val="483e68"/>
                          </a:solidFill>
                          <a:latin typeface="Arial"/>
                          <a:ea typeface="Arial"/>
                        </a:rPr>
                        <a:t>Italien</a:t>
                      </a:r>
                      <a:endParaRPr/>
                    </a:p>
                  </a:txBody>
                  <a:tcPr/>
                </a:tc>
                <a:tc>
                  <a:tcPr/>
                </a:tc>
              </a:tr>
              <a:tr h="617040">
                <a:tc>
                  <a:txBody>
                    <a:bodyPr/>
                    <a:p>
                      <a:pPr algn="ctr">
                        <a:lnSpc>
                          <a:spcPct val="98000"/>
                        </a:lnSpc>
                      </a:pPr>
                      <a:r>
                        <a:rPr b="1" lang="en-US">
                          <a:solidFill>
                            <a:srgbClr val="483e68"/>
                          </a:solidFill>
                          <a:latin typeface="Arial"/>
                          <a:ea typeface="Arial"/>
                        </a:rPr>
                        <a:t>Luxembourg</a:t>
                      </a:r>
                      <a:endParaRPr/>
                    </a:p>
                  </a:txBody>
                  <a:tcPr/>
                </a:tc>
                <a:tc>
                  <a:tcPr/>
                </a:tc>
              </a:tr>
              <a:tr h="444960">
                <a:tc>
                  <a:txBody>
                    <a:bodyPr/>
                    <a:p>
                      <a:pPr algn="ctr">
                        <a:lnSpc>
                          <a:spcPct val="98000"/>
                        </a:lnSpc>
                      </a:pPr>
                      <a:r>
                        <a:rPr b="1" lang="en-US">
                          <a:solidFill>
                            <a:srgbClr val="483e68"/>
                          </a:solidFill>
                          <a:latin typeface="Arial"/>
                          <a:ea typeface="Arial"/>
                        </a:rPr>
                        <a:t>Malta</a:t>
                      </a:r>
                      <a:endParaRPr/>
                    </a:p>
                  </a:txBody>
                  <a:tcPr/>
                </a:tc>
                <a:tc>
                  <a:tcPr/>
                </a:tc>
              </a:tr>
              <a:tr h="617040">
                <a:tc>
                  <a:txBody>
                    <a:bodyPr/>
                    <a:p>
                      <a:pPr algn="ctr">
                        <a:lnSpc>
                          <a:spcPct val="98000"/>
                        </a:lnSpc>
                      </a:pPr>
                      <a:r>
                        <a:rPr b="1" lang="en-US">
                          <a:solidFill>
                            <a:srgbClr val="483e68"/>
                          </a:solidFill>
                          <a:latin typeface="Arial"/>
                          <a:ea typeface="Arial"/>
                        </a:rPr>
                        <a:t>Die Niederlande</a:t>
                      </a:r>
                      <a:endParaRPr/>
                    </a:p>
                  </a:txBody>
                  <a:tcPr/>
                </a:tc>
                <a:tc>
                  <a:tcPr/>
                </a:tc>
              </a:tr>
              <a:tr h="444960">
                <a:tc>
                  <a:txBody>
                    <a:bodyPr/>
                    <a:p>
                      <a:pPr algn="ctr">
                        <a:lnSpc>
                          <a:spcPct val="98000"/>
                        </a:lnSpc>
                      </a:pPr>
                      <a:r>
                        <a:rPr b="1" lang="en-US">
                          <a:solidFill>
                            <a:srgbClr val="483e68"/>
                          </a:solidFill>
                          <a:latin typeface="Arial"/>
                          <a:ea typeface="Arial"/>
                        </a:rPr>
                        <a:t>Serbien</a:t>
                      </a:r>
                      <a:endParaRPr/>
                    </a:p>
                  </a:txBody>
                  <a:tcPr/>
                </a:tc>
                <a:tc>
                  <a:tcPr/>
                </a:tc>
              </a:tr>
              <a:tr h="444960">
                <a:tc>
                  <a:txBody>
                    <a:bodyPr/>
                    <a:p>
                      <a:pPr algn="ctr">
                        <a:lnSpc>
                          <a:spcPct val="98000"/>
                        </a:lnSpc>
                      </a:pPr>
                      <a:r>
                        <a:rPr b="1" lang="en-US">
                          <a:solidFill>
                            <a:srgbClr val="483e68"/>
                          </a:solidFill>
                          <a:latin typeface="Arial"/>
                          <a:ea typeface="Arial"/>
                        </a:rPr>
                        <a:t>Slovenien</a:t>
                      </a:r>
                      <a:endParaRPr/>
                    </a:p>
                  </a:txBody>
                  <a:tcPr/>
                </a:tc>
                <a:tc>
                  <a:tcPr/>
                </a:tc>
              </a:tr>
              <a:tr h="444960">
                <a:tc>
                  <a:txBody>
                    <a:bodyPr/>
                    <a:p>
                      <a:pPr algn="ctr">
                        <a:lnSpc>
                          <a:spcPct val="98000"/>
                        </a:lnSpc>
                      </a:pPr>
                      <a:r>
                        <a:rPr b="1" lang="en-US">
                          <a:solidFill>
                            <a:srgbClr val="483e68"/>
                          </a:solidFill>
                          <a:latin typeface="Arial"/>
                          <a:ea typeface="Arial"/>
                        </a:rPr>
                        <a:t>Poland</a:t>
                      </a:r>
                      <a:endParaRPr/>
                    </a:p>
                  </a:txBody>
                  <a:tcPr/>
                </a:tc>
                <a:tc>
                  <a:tcPr/>
                </a:tc>
              </a:tr>
              <a:tr h="718560">
                <a:tc>
                  <a:txBody>
                    <a:bodyPr/>
                    <a:p>
                      <a:pPr algn="ctr">
                        <a:lnSpc>
                          <a:spcPct val="98000"/>
                        </a:lnSpc>
                      </a:pPr>
                      <a:r>
                        <a:rPr b="1" lang="en-US">
                          <a:solidFill>
                            <a:srgbClr val="483e68"/>
                          </a:solidFill>
                          <a:latin typeface="Arial"/>
                          <a:ea typeface="Arial"/>
                        </a:rPr>
                        <a:t>Portugal</a:t>
                      </a:r>
                      <a:endParaRPr/>
                    </a:p>
                  </a:txBody>
                  <a:tcPr/>
                </a:tc>
                <a:tc>
                  <a:tcPr/>
                </a:tc>
              </a:tr>
            </a:tbl>
          </a:graphicData>
        </a:graphic>
      </p:graphicFrame>
      <p:graphicFrame>
        <p:nvGraphicFramePr>
          <p:cNvPr id="204" name="Table 3"/>
          <p:cNvGraphicFramePr/>
          <p:nvPr/>
        </p:nvGraphicFramePr>
        <p:xfrm>
          <a:off x="5810400" y="1425240"/>
          <a:ext cx="3058920" cy="2718720"/>
        </p:xfrm>
        <a:graphic>
          <a:graphicData uri="http://schemas.openxmlformats.org/drawingml/2006/table">
            <a:tbl>
              <a:tblPr/>
              <a:tblGrid>
                <a:gridCol w="2134440"/>
                <a:gridCol w="924480"/>
              </a:tblGrid>
              <a:tr h="1127520">
                <a:tc>
                  <a:txBody>
                    <a:bodyPr/>
                    <a:p>
                      <a:pPr algn="ctr">
                        <a:lnSpc>
                          <a:spcPct val="98000"/>
                        </a:lnSpc>
                      </a:pPr>
                      <a:r>
                        <a:rPr b="1" lang="en-US" sz="1600">
                          <a:solidFill>
                            <a:srgbClr val="ffffff"/>
                          </a:solidFill>
                          <a:latin typeface="Arial"/>
                          <a:ea typeface="Arial"/>
                        </a:rPr>
                        <a:t>Kooperative Partner und Beitrittskandidaten </a:t>
                      </a:r>
                      <a:endParaRPr/>
                    </a:p>
                  </a:txBody>
                  <a:tcPr/>
                </a:tc>
                <a:tc>
                  <a:tcPr/>
                </a:tc>
              </a:tr>
              <a:tr h="456480">
                <a:tc>
                  <a:txBody>
                    <a:bodyPr/>
                    <a:p>
                      <a:pPr algn="ctr">
                        <a:lnSpc>
                          <a:spcPct val="98000"/>
                        </a:lnSpc>
                      </a:pPr>
                      <a:r>
                        <a:rPr b="1" lang="en-US">
                          <a:solidFill>
                            <a:srgbClr val="483e68"/>
                          </a:solidFill>
                          <a:latin typeface="Arial"/>
                          <a:ea typeface="Arial"/>
                        </a:rPr>
                        <a:t>Litauen</a:t>
                      </a:r>
                      <a:endParaRPr/>
                    </a:p>
                  </a:txBody>
                  <a:tcPr/>
                </a:tc>
                <a:tc>
                  <a:tcPr/>
                </a:tc>
              </a:tr>
              <a:tr h="456480">
                <a:tc>
                  <a:txBody>
                    <a:bodyPr/>
                    <a:p>
                      <a:pPr algn="ctr">
                        <a:lnSpc>
                          <a:spcPct val="98000"/>
                        </a:lnSpc>
                      </a:pPr>
                      <a:r>
                        <a:rPr b="1" lang="en-US">
                          <a:solidFill>
                            <a:srgbClr val="483e68"/>
                          </a:solidFill>
                          <a:latin typeface="Arial"/>
                          <a:ea typeface="Arial"/>
                        </a:rPr>
                        <a:t>Spanien</a:t>
                      </a:r>
                      <a:endParaRPr/>
                    </a:p>
                  </a:txBody>
                  <a:tcPr/>
                </a:tc>
                <a:tc>
                  <a:tcPr/>
                </a:tc>
              </a:tr>
              <a:tr h="678240">
                <a:tc>
                  <a:txBody>
                    <a:bodyPr/>
                    <a:p>
                      <a:pPr algn="ctr">
                        <a:lnSpc>
                          <a:spcPct val="98000"/>
                        </a:lnSpc>
                      </a:pPr>
                      <a:r>
                        <a:rPr b="1" lang="en-US">
                          <a:solidFill>
                            <a:srgbClr val="483e68"/>
                          </a:solidFill>
                          <a:latin typeface="Arial"/>
                          <a:ea typeface="Arial"/>
                        </a:rPr>
                        <a:t>Die Schweiz</a:t>
                      </a:r>
                      <a:endParaRPr/>
                    </a:p>
                  </a:txBody>
                  <a:tcPr/>
                </a:tc>
                <a:tc>
                  <a:tcPr/>
                </a:tc>
              </a:tr>
            </a:tbl>
          </a:graphicData>
        </a:graphic>
      </p:graphicFrame>
      <p:pic>
        <p:nvPicPr>
          <p:cNvPr id="205" name="" descr=""/>
          <p:cNvPicPr/>
          <p:nvPr/>
        </p:nvPicPr>
        <p:blipFill>
          <a:blip r:embed="rId1"/>
          <a:stretch>
            <a:fillRect/>
          </a:stretch>
        </p:blipFill>
        <p:spPr>
          <a:xfrm>
            <a:off x="2286000" y="3674520"/>
            <a:ext cx="532440" cy="348480"/>
          </a:xfrm>
          <a:prstGeom prst="rect">
            <a:avLst/>
          </a:prstGeom>
          <a:ln>
            <a:noFill/>
          </a:ln>
        </p:spPr>
      </p:pic>
      <p:pic>
        <p:nvPicPr>
          <p:cNvPr id="206" name="" descr=""/>
          <p:cNvPicPr/>
          <p:nvPr/>
        </p:nvPicPr>
        <p:blipFill>
          <a:blip r:embed="rId2"/>
          <a:stretch>
            <a:fillRect/>
          </a:stretch>
        </p:blipFill>
        <p:spPr>
          <a:xfrm>
            <a:off x="2286000" y="4084560"/>
            <a:ext cx="532440" cy="304200"/>
          </a:xfrm>
          <a:prstGeom prst="rect">
            <a:avLst/>
          </a:prstGeom>
          <a:ln>
            <a:noFill/>
          </a:ln>
        </p:spPr>
      </p:pic>
      <p:pic>
        <p:nvPicPr>
          <p:cNvPr id="207" name="" descr=""/>
          <p:cNvPicPr/>
          <p:nvPr/>
        </p:nvPicPr>
        <p:blipFill>
          <a:blip r:embed="rId3"/>
          <a:stretch>
            <a:fillRect/>
          </a:stretch>
        </p:blipFill>
        <p:spPr>
          <a:xfrm>
            <a:off x="2268360" y="4572000"/>
            <a:ext cx="532440" cy="315360"/>
          </a:xfrm>
          <a:prstGeom prst="rect">
            <a:avLst/>
          </a:prstGeom>
          <a:ln>
            <a:noFill/>
          </a:ln>
        </p:spPr>
      </p:pic>
      <p:pic>
        <p:nvPicPr>
          <p:cNvPr id="208" name="" descr=""/>
          <p:cNvPicPr/>
          <p:nvPr/>
        </p:nvPicPr>
        <p:blipFill>
          <a:blip r:embed="rId4"/>
          <a:stretch>
            <a:fillRect/>
          </a:stretch>
        </p:blipFill>
        <p:spPr>
          <a:xfrm>
            <a:off x="4846320" y="1920240"/>
            <a:ext cx="532800" cy="273960"/>
          </a:xfrm>
          <a:prstGeom prst="rect">
            <a:avLst/>
          </a:prstGeom>
          <a:ln>
            <a:noFill/>
          </a:ln>
        </p:spPr>
      </p:pic>
      <p:pic>
        <p:nvPicPr>
          <p:cNvPr id="209" name="" descr=""/>
          <p:cNvPicPr/>
          <p:nvPr/>
        </p:nvPicPr>
        <p:blipFill>
          <a:blip r:embed="rId5"/>
          <a:stretch>
            <a:fillRect/>
          </a:stretch>
        </p:blipFill>
        <p:spPr>
          <a:xfrm>
            <a:off x="4861800" y="2376720"/>
            <a:ext cx="532800" cy="366120"/>
          </a:xfrm>
          <a:prstGeom prst="rect">
            <a:avLst/>
          </a:prstGeom>
          <a:ln>
            <a:noFill/>
          </a:ln>
        </p:spPr>
      </p:pic>
      <p:pic>
        <p:nvPicPr>
          <p:cNvPr id="210" name="" descr=""/>
          <p:cNvPicPr/>
          <p:nvPr/>
        </p:nvPicPr>
        <p:blipFill>
          <a:blip r:embed="rId6"/>
          <a:stretch>
            <a:fillRect/>
          </a:stretch>
        </p:blipFill>
        <p:spPr>
          <a:xfrm>
            <a:off x="4828680" y="3510000"/>
            <a:ext cx="532800" cy="348480"/>
          </a:xfrm>
          <a:prstGeom prst="rect">
            <a:avLst/>
          </a:prstGeom>
          <a:ln>
            <a:noFill/>
          </a:ln>
        </p:spPr>
      </p:pic>
      <p:pic>
        <p:nvPicPr>
          <p:cNvPr id="211" name="" descr=""/>
          <p:cNvPicPr/>
          <p:nvPr/>
        </p:nvPicPr>
        <p:blipFill>
          <a:blip r:embed="rId7"/>
          <a:stretch>
            <a:fillRect/>
          </a:stretch>
        </p:blipFill>
        <p:spPr>
          <a:xfrm>
            <a:off x="4814280" y="4023360"/>
            <a:ext cx="515160" cy="304200"/>
          </a:xfrm>
          <a:prstGeom prst="rect">
            <a:avLst/>
          </a:prstGeom>
          <a:ln w="9360">
            <a:solidFill>
              <a:srgbClr val="483e68"/>
            </a:solidFill>
            <a:miter/>
          </a:ln>
        </p:spPr>
      </p:pic>
      <p:pic>
        <p:nvPicPr>
          <p:cNvPr id="212" name="" descr=""/>
          <p:cNvPicPr/>
          <p:nvPr/>
        </p:nvPicPr>
        <p:blipFill>
          <a:blip r:embed="rId8"/>
          <a:stretch>
            <a:fillRect/>
          </a:stretch>
        </p:blipFill>
        <p:spPr>
          <a:xfrm>
            <a:off x="4847760" y="4480560"/>
            <a:ext cx="532800" cy="348480"/>
          </a:xfrm>
          <a:prstGeom prst="rect">
            <a:avLst/>
          </a:prstGeom>
          <a:ln>
            <a:noFill/>
          </a:ln>
        </p:spPr>
      </p:pic>
      <p:pic>
        <p:nvPicPr>
          <p:cNvPr id="213" name="" descr=""/>
          <p:cNvPicPr/>
          <p:nvPr/>
        </p:nvPicPr>
        <p:blipFill>
          <a:blip r:embed="rId9"/>
          <a:stretch>
            <a:fillRect/>
          </a:stretch>
        </p:blipFill>
        <p:spPr>
          <a:xfrm>
            <a:off x="2286000" y="2286000"/>
            <a:ext cx="500760" cy="329400"/>
          </a:xfrm>
          <a:prstGeom prst="rect">
            <a:avLst/>
          </a:prstGeom>
          <a:ln>
            <a:noFill/>
          </a:ln>
        </p:spPr>
      </p:pic>
      <p:pic>
        <p:nvPicPr>
          <p:cNvPr id="214" name="" descr=""/>
          <p:cNvPicPr/>
          <p:nvPr/>
        </p:nvPicPr>
        <p:blipFill>
          <a:blip r:embed="rId10"/>
          <a:stretch>
            <a:fillRect/>
          </a:stretch>
        </p:blipFill>
        <p:spPr>
          <a:xfrm>
            <a:off x="8229600" y="2560320"/>
            <a:ext cx="513360" cy="329760"/>
          </a:xfrm>
          <a:prstGeom prst="rect">
            <a:avLst/>
          </a:prstGeom>
          <a:ln>
            <a:noFill/>
          </a:ln>
        </p:spPr>
      </p:pic>
      <p:pic>
        <p:nvPicPr>
          <p:cNvPr id="215" name="" descr=""/>
          <p:cNvPicPr/>
          <p:nvPr/>
        </p:nvPicPr>
        <p:blipFill>
          <a:blip r:embed="rId11"/>
          <a:stretch>
            <a:fillRect/>
          </a:stretch>
        </p:blipFill>
        <p:spPr>
          <a:xfrm>
            <a:off x="4847760" y="5416560"/>
            <a:ext cx="546840" cy="361440"/>
          </a:xfrm>
          <a:prstGeom prst="rect">
            <a:avLst/>
          </a:prstGeom>
          <a:ln>
            <a:noFill/>
          </a:ln>
        </p:spPr>
      </p:pic>
      <p:pic>
        <p:nvPicPr>
          <p:cNvPr id="216" name="" descr=""/>
          <p:cNvPicPr/>
          <p:nvPr/>
        </p:nvPicPr>
        <p:blipFill>
          <a:blip r:embed="rId12"/>
          <a:stretch>
            <a:fillRect/>
          </a:stretch>
        </p:blipFill>
        <p:spPr>
          <a:xfrm>
            <a:off x="8229600" y="3496320"/>
            <a:ext cx="532440" cy="343800"/>
          </a:xfrm>
          <a:prstGeom prst="rect">
            <a:avLst/>
          </a:prstGeom>
          <a:ln>
            <a:noFill/>
          </a:ln>
        </p:spPr>
      </p:pic>
      <p:pic>
        <p:nvPicPr>
          <p:cNvPr id="217" name="" descr=""/>
          <p:cNvPicPr/>
          <p:nvPr/>
        </p:nvPicPr>
        <p:blipFill>
          <a:blip r:embed="rId13"/>
          <a:stretch>
            <a:fillRect/>
          </a:stretch>
        </p:blipFill>
        <p:spPr>
          <a:xfrm>
            <a:off x="4847760" y="4937760"/>
            <a:ext cx="546840" cy="334440"/>
          </a:xfrm>
          <a:prstGeom prst="rect">
            <a:avLst/>
          </a:prstGeom>
          <a:ln w="9360">
            <a:solidFill>
              <a:srgbClr val="d9d9d9"/>
            </a:solidFill>
            <a:miter/>
          </a:ln>
        </p:spPr>
      </p:pic>
      <p:pic>
        <p:nvPicPr>
          <p:cNvPr id="218" name="" descr=""/>
          <p:cNvPicPr/>
          <p:nvPr/>
        </p:nvPicPr>
        <p:blipFill>
          <a:blip r:embed="rId14"/>
          <a:stretch>
            <a:fillRect/>
          </a:stretch>
        </p:blipFill>
        <p:spPr>
          <a:xfrm>
            <a:off x="8229600" y="3017520"/>
            <a:ext cx="532440" cy="351720"/>
          </a:xfrm>
          <a:prstGeom prst="rect">
            <a:avLst/>
          </a:prstGeom>
          <a:ln>
            <a:noFill/>
          </a:ln>
        </p:spPr>
      </p:pic>
      <p:pic>
        <p:nvPicPr>
          <p:cNvPr id="219" name="" descr=""/>
          <p:cNvPicPr/>
          <p:nvPr/>
        </p:nvPicPr>
        <p:blipFill>
          <a:blip r:embed="rId15"/>
          <a:stretch>
            <a:fillRect/>
          </a:stretch>
        </p:blipFill>
        <p:spPr>
          <a:xfrm>
            <a:off x="2286000" y="3200400"/>
            <a:ext cx="532800" cy="380160"/>
          </a:xfrm>
          <a:prstGeom prst="rect">
            <a:avLst/>
          </a:prstGeom>
          <a:ln w="9360">
            <a:solidFill>
              <a:srgbClr val="d9d9d9"/>
            </a:solidFill>
            <a:miter/>
          </a:ln>
        </p:spPr>
      </p:pic>
      <p:pic>
        <p:nvPicPr>
          <p:cNvPr id="220" name="" descr=""/>
          <p:cNvPicPr/>
          <p:nvPr/>
        </p:nvPicPr>
        <p:blipFill>
          <a:blip r:embed="rId16"/>
          <a:stretch>
            <a:fillRect/>
          </a:stretch>
        </p:blipFill>
        <p:spPr>
          <a:xfrm>
            <a:off x="2286000" y="2753640"/>
            <a:ext cx="532440" cy="354960"/>
          </a:xfrm>
          <a:prstGeom prst="rect">
            <a:avLst/>
          </a:prstGeom>
          <a:ln>
            <a:noFill/>
          </a:ln>
        </p:spPr>
      </p:pic>
      <p:pic>
        <p:nvPicPr>
          <p:cNvPr id="221" name="" descr=""/>
          <p:cNvPicPr/>
          <p:nvPr/>
        </p:nvPicPr>
        <p:blipFill>
          <a:blip r:embed="rId17"/>
          <a:stretch>
            <a:fillRect/>
          </a:stretch>
        </p:blipFill>
        <p:spPr>
          <a:xfrm>
            <a:off x="4826520" y="2931840"/>
            <a:ext cx="499320" cy="329400"/>
          </a:xfrm>
          <a:prstGeom prst="rect">
            <a:avLst/>
          </a:prstGeom>
          <a:ln>
            <a:noFill/>
          </a:ln>
        </p:spPr>
      </p:pic>
      <p:pic>
        <p:nvPicPr>
          <p:cNvPr id="222" name="" descr=""/>
          <p:cNvPicPr/>
          <p:nvPr/>
        </p:nvPicPr>
        <p:blipFill>
          <a:blip r:embed="rId18"/>
          <a:stretch>
            <a:fillRect/>
          </a:stretch>
        </p:blipFill>
        <p:spPr>
          <a:xfrm>
            <a:off x="2268360" y="4948560"/>
            <a:ext cx="532440" cy="354600"/>
          </a:xfrm>
          <a:prstGeom prst="rect">
            <a:avLst/>
          </a:prstGeom>
          <a:ln>
            <a:noFill/>
          </a:ln>
        </p:spPr>
      </p:pic>
      <p:sp>
        <p:nvSpPr>
          <p:cNvPr id="223" name="CustomShape 4"/>
          <p:cNvSpPr/>
          <p:nvPr/>
        </p:nvSpPr>
        <p:spPr>
          <a:xfrm>
            <a:off x="457200" y="274680"/>
            <a:ext cx="8228880" cy="1142280"/>
          </a:xfrm>
          <a:prstGeom prst="rect">
            <a:avLst/>
          </a:prstGeom>
          <a:noFill/>
          <a:ln>
            <a:noFill/>
          </a:ln>
        </p:spPr>
        <p:txBody>
          <a:bodyPr lIns="90000" rIns="90000" tIns="46800" bIns="46800" anchor="ctr"/>
          <a:p>
            <a:pPr>
              <a:lnSpc>
                <a:spcPct val="100000"/>
              </a:lnSpc>
            </a:pPr>
            <a:r>
              <a:rPr b="1" lang="en-US" sz="4400">
                <a:latin typeface="Arial"/>
              </a:rPr>
              <a:t>Die Mitglieder von DARIAH</a:t>
            </a:r>
            <a:endParaRPr/>
          </a:p>
        </p:txBody>
      </p:sp>
      <p:pic>
        <p:nvPicPr>
          <p:cNvPr id="224" name="" descr=""/>
          <p:cNvPicPr/>
          <p:nvPr/>
        </p:nvPicPr>
        <p:blipFill>
          <a:blip r:embed="rId19"/>
          <a:stretch>
            <a:fillRect/>
          </a:stretch>
        </p:blipFill>
        <p:spPr>
          <a:xfrm>
            <a:off x="2346480" y="5394960"/>
            <a:ext cx="519840" cy="380160"/>
          </a:xfrm>
          <a:prstGeom prst="rect">
            <a:avLst/>
          </a:prstGeom>
          <a:ln>
            <a:noFill/>
          </a:ln>
        </p:spPr>
      </p:pic>
      <p:pic>
        <p:nvPicPr>
          <p:cNvPr id="225" name="" descr=""/>
          <p:cNvPicPr/>
          <p:nvPr/>
        </p:nvPicPr>
        <p:blipFill>
          <a:blip r:embed="rId20"/>
          <a:stretch>
            <a:fillRect/>
          </a:stretch>
        </p:blipFill>
        <p:spPr>
          <a:xfrm>
            <a:off x="2273760" y="1921680"/>
            <a:ext cx="497880" cy="3042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26" name="CustomShape 1"/>
          <p:cNvSpPr/>
          <p:nvPr/>
        </p:nvSpPr>
        <p:spPr>
          <a:xfrm>
            <a:off x="457200" y="274680"/>
            <a:ext cx="8228880" cy="1142280"/>
          </a:xfrm>
          <a:prstGeom prst="rect">
            <a:avLst/>
          </a:prstGeom>
          <a:noFill/>
          <a:ln>
            <a:noFill/>
          </a:ln>
        </p:spPr>
        <p:txBody>
          <a:bodyPr lIns="90000" rIns="90000" tIns="45000" bIns="45000" anchor="ctr"/>
          <a:p>
            <a:pPr algn="ctr">
              <a:lnSpc>
                <a:spcPct val="100000"/>
              </a:lnSpc>
            </a:pPr>
            <a:r>
              <a:rPr b="1" lang="en-US" sz="4000">
                <a:latin typeface="Arial"/>
                <a:ea typeface="Droid Sans Fallback"/>
              </a:rPr>
              <a:t>Die DARIAH Vision</a:t>
            </a:r>
            <a:endParaRPr/>
          </a:p>
        </p:txBody>
      </p:sp>
      <p:sp>
        <p:nvSpPr>
          <p:cNvPr id="227" name="CustomShape 2"/>
          <p:cNvSpPr/>
          <p:nvPr/>
        </p:nvSpPr>
        <p:spPr>
          <a:xfrm>
            <a:off x="457200" y="1600200"/>
            <a:ext cx="4037760" cy="3988800"/>
          </a:xfrm>
          <a:prstGeom prst="rect">
            <a:avLst/>
          </a:prstGeom>
          <a:noFill/>
          <a:ln>
            <a:noFill/>
          </a:ln>
        </p:spPr>
        <p:txBody>
          <a:bodyPr lIns="90000" rIns="90000" tIns="45000" bIns="45000"/>
          <a:p>
            <a:pPr>
              <a:lnSpc>
                <a:spcPct val="100000"/>
              </a:lnSpc>
            </a:pPr>
            <a:endParaRPr/>
          </a:p>
          <a:p>
            <a:pPr>
              <a:lnSpc>
                <a:spcPct val="100000"/>
              </a:lnSpc>
              <a:buSzPct val="45000"/>
              <a:buFont typeface="Wingdings" charset="2"/>
              <a:buChar char=""/>
            </a:pPr>
            <a:r>
              <a:rPr b="1" lang="en-US" sz="2200">
                <a:solidFill>
                  <a:srgbClr val="373d63"/>
                </a:solidFill>
                <a:latin typeface="Arial"/>
                <a:ea typeface="Calibri"/>
              </a:rPr>
              <a:t>DARIAH tr</a:t>
            </a:r>
            <a:r>
              <a:rPr b="1" lang="en-US" sz="2200">
                <a:solidFill>
                  <a:srgbClr val="373d63"/>
                </a:solidFill>
                <a:latin typeface="Ubuntu"/>
                <a:ea typeface="Ubuntu"/>
              </a:rPr>
              <a:t>ä</a:t>
            </a:r>
            <a:r>
              <a:rPr b="1" lang="en-US" sz="2200">
                <a:solidFill>
                  <a:srgbClr val="373d63"/>
                </a:solidFill>
                <a:latin typeface="Arial"/>
                <a:ea typeface="Calibri"/>
              </a:rPr>
              <a:t>gt wesentlich dazu bei, die Geisteswissenschaften neu zu gestalten und begruenden</a:t>
            </a:r>
            <a:endParaRPr/>
          </a:p>
          <a:p>
            <a:pPr>
              <a:lnSpc>
                <a:spcPct val="100000"/>
              </a:lnSpc>
            </a:pPr>
            <a:endParaRPr/>
          </a:p>
          <a:p>
            <a:pPr>
              <a:lnSpc>
                <a:spcPct val="100000"/>
              </a:lnSpc>
              <a:buSzPct val="45000"/>
              <a:buFont typeface="Wingdings" charset="2"/>
              <a:buChar char=""/>
            </a:pPr>
            <a:r>
              <a:rPr b="1" lang="en-US" sz="2200">
                <a:solidFill>
                  <a:srgbClr val="373d63"/>
                </a:solidFill>
                <a:latin typeface="Arial"/>
                <a:ea typeface="Calibri"/>
              </a:rPr>
              <a:t>Das Ziel von DARIAH ist, nachhaltige Modelle f</a:t>
            </a:r>
            <a:r>
              <a:rPr b="1" lang="en-US" sz="2200">
                <a:solidFill>
                  <a:srgbClr val="373d63"/>
                </a:solidFill>
                <a:latin typeface="Ubuntu"/>
                <a:ea typeface="Ubuntu"/>
              </a:rPr>
              <a:t>ü</a:t>
            </a:r>
            <a:r>
              <a:rPr b="1" lang="en-US" sz="2200">
                <a:solidFill>
                  <a:srgbClr val="373d63"/>
                </a:solidFill>
                <a:latin typeface="Arial"/>
                <a:ea typeface="Calibri"/>
              </a:rPr>
              <a:t>r digitale Dienste und Arbeitsweisen f</a:t>
            </a:r>
            <a:r>
              <a:rPr b="1" lang="en-US" sz="2200">
                <a:solidFill>
                  <a:srgbClr val="373d63"/>
                </a:solidFill>
                <a:latin typeface="Ubuntu"/>
                <a:ea typeface="Ubuntu"/>
              </a:rPr>
              <a:t>ü</a:t>
            </a:r>
            <a:r>
              <a:rPr b="1" lang="en-US" sz="2200">
                <a:solidFill>
                  <a:srgbClr val="373d63"/>
                </a:solidFill>
                <a:latin typeface="Arial"/>
                <a:ea typeface="Calibri"/>
              </a:rPr>
              <a:t>r alle Geisteswissenschaftler zu erfinden.</a:t>
            </a:r>
            <a:r>
              <a:rPr b="1" lang="en-US" sz="2400">
                <a:solidFill>
                  <a:srgbClr val="373d63"/>
                </a:solidFill>
                <a:latin typeface="Arial"/>
                <a:ea typeface="Calibri"/>
              </a:rPr>
              <a:t> </a:t>
            </a:r>
            <a:endParaRPr/>
          </a:p>
          <a:p>
            <a:pPr>
              <a:lnSpc>
                <a:spcPct val="100000"/>
              </a:lnSpc>
            </a:pPr>
            <a:endParaRPr/>
          </a:p>
          <a:p>
            <a:pPr>
              <a:lnSpc>
                <a:spcPct val="100000"/>
              </a:lnSpc>
            </a:pPr>
            <a:endParaRPr/>
          </a:p>
        </p:txBody>
      </p:sp>
      <p:pic>
        <p:nvPicPr>
          <p:cNvPr id="228" name="" descr=""/>
          <p:cNvPicPr/>
          <p:nvPr/>
        </p:nvPicPr>
        <p:blipFill>
          <a:blip r:embed="rId1"/>
          <a:srcRect l="0" t="-16057" r="0" b="-16057"/>
          <a:stretch>
            <a:fillRect/>
          </a:stretch>
        </p:blipFill>
        <p:spPr>
          <a:xfrm>
            <a:off x="4648320" y="1600200"/>
            <a:ext cx="4037760" cy="3988800"/>
          </a:xfrm>
          <a:prstGeom prst="rect">
            <a:avLst/>
          </a:prstGeom>
          <a:ln>
            <a:noFill/>
          </a:ln>
        </p:spPr>
      </p:pic>
      <p:sp>
        <p:nvSpPr>
          <p:cNvPr id="229" name="CustomShape 3"/>
          <p:cNvSpPr/>
          <p:nvPr/>
        </p:nvSpPr>
        <p:spPr>
          <a:xfrm>
            <a:off x="4643280" y="5300640"/>
            <a:ext cx="4031640" cy="595440"/>
          </a:xfrm>
          <a:prstGeom prst="rect">
            <a:avLst/>
          </a:prstGeom>
          <a:noFill/>
          <a:ln>
            <a:noFill/>
          </a:ln>
        </p:spPr>
        <p:txBody>
          <a:bodyPr lIns="90000" rIns="90000" tIns="46800" bIns="46800"/>
          <a:p>
            <a:pPr>
              <a:lnSpc>
                <a:spcPct val="100000"/>
              </a:lnSpc>
            </a:pPr>
            <a:r>
              <a:rPr lang="en-US" sz="1100">
                <a:latin typeface="Arial"/>
              </a:rPr>
              <a:t>Bundesarchiv, Bild 183-P0422-0019 / CC-BY-SA [CC BY-SA 3.0 de (http://creativecommons.org/licenses/by-sa/3.0/de/deed.en)], via Wikimedia Commons</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30" name="CustomShape 1"/>
          <p:cNvSpPr/>
          <p:nvPr/>
        </p:nvSpPr>
        <p:spPr>
          <a:xfrm>
            <a:off x="395280" y="1771560"/>
            <a:ext cx="5255640" cy="4825440"/>
          </a:xfrm>
          <a:prstGeom prst="rect">
            <a:avLst/>
          </a:prstGeom>
          <a:noFill/>
          <a:ln>
            <a:noFill/>
          </a:ln>
        </p:spPr>
        <p:txBody>
          <a:bodyPr lIns="90000" rIns="90000" tIns="45000" bIns="45000"/>
          <a:p>
            <a:pPr>
              <a:lnSpc>
                <a:spcPct val="100000"/>
              </a:lnSpc>
              <a:buSzPct val="45000"/>
              <a:buFont typeface="StarSymbol"/>
              <a:buChar char="l"/>
            </a:pPr>
            <a:r>
              <a:rPr b="1" lang="en-US" sz="2200">
                <a:solidFill>
                  <a:srgbClr val="373d63"/>
                </a:solidFill>
                <a:latin typeface="Arial"/>
                <a:ea typeface="Droid Sans Fallback"/>
              </a:rPr>
              <a:t>Unterst</a:t>
            </a:r>
            <a:r>
              <a:rPr b="1" lang="en-US" sz="2200">
                <a:solidFill>
                  <a:srgbClr val="373d63"/>
                </a:solidFill>
                <a:latin typeface="Arial"/>
                <a:ea typeface="Ubuntu"/>
              </a:rPr>
              <a:t>ützt und getragen</a:t>
            </a:r>
            <a:r>
              <a:rPr b="1" lang="en-US" sz="2200">
                <a:solidFill>
                  <a:srgbClr val="373d63"/>
                </a:solidFill>
                <a:latin typeface="Arial"/>
                <a:ea typeface="Droid Sans Fallback"/>
              </a:rPr>
              <a:t> von autonomen Forschungsgemeinschaften und Arbeitsgruppen</a:t>
            </a:r>
            <a:endParaRPr/>
          </a:p>
          <a:p>
            <a:pPr>
              <a:lnSpc>
                <a:spcPct val="100000"/>
              </a:lnSpc>
              <a:buSzPct val="45000"/>
              <a:buFont typeface="StarSymbol"/>
              <a:buChar char="l"/>
            </a:pPr>
            <a:r>
              <a:rPr b="1" lang="en-US" sz="2200">
                <a:solidFill>
                  <a:srgbClr val="373d63"/>
                </a:solidFill>
                <a:latin typeface="Arial"/>
                <a:ea typeface="Droid Sans Fallback"/>
              </a:rPr>
              <a:t>Die Infrastruktur besteht aus der forschenden Gemeinschaft, Daten und Hardware</a:t>
            </a:r>
            <a:endParaRPr/>
          </a:p>
          <a:p>
            <a:pPr>
              <a:lnSpc>
                <a:spcPct val="100000"/>
              </a:lnSpc>
              <a:buSzPct val="45000"/>
              <a:buFont typeface="StarSymbol"/>
              <a:buChar char="l"/>
            </a:pPr>
            <a:r>
              <a:rPr b="1" lang="en-US" sz="2200">
                <a:solidFill>
                  <a:srgbClr val="373d63"/>
                </a:solidFill>
                <a:latin typeface="Arial"/>
                <a:ea typeface="Droid Sans Fallback"/>
              </a:rPr>
              <a:t>Infrastruktur als eine Vielfalt von gemeinsamen Diensten</a:t>
            </a:r>
            <a:endParaRPr/>
          </a:p>
          <a:p>
            <a:pPr>
              <a:lnSpc>
                <a:spcPct val="100000"/>
              </a:lnSpc>
              <a:buSzPct val="45000"/>
              <a:buFont typeface="StarSymbol"/>
              <a:buChar char="l"/>
            </a:pPr>
            <a:r>
              <a:rPr b="1" lang="en-US" sz="2200">
                <a:solidFill>
                  <a:srgbClr val="373d63"/>
                </a:solidFill>
                <a:latin typeface="Arial"/>
                <a:ea typeface="Droid Sans Fallback"/>
              </a:rPr>
              <a:t>Austausch heisst: f</a:t>
            </a:r>
            <a:r>
              <a:rPr b="1" lang="en-US" sz="2200">
                <a:solidFill>
                  <a:srgbClr val="373d63"/>
                </a:solidFill>
                <a:latin typeface="Arial"/>
                <a:ea typeface="Ubuntu"/>
              </a:rPr>
              <a:t>ür alle offen sein, </a:t>
            </a:r>
            <a:r>
              <a:rPr b="1" lang="en-US" sz="2200">
                <a:solidFill>
                  <a:srgbClr val="373d63"/>
                </a:solidFill>
                <a:latin typeface="Arial"/>
                <a:ea typeface="Droid Sans Fallback"/>
              </a:rPr>
              <a:t>f</a:t>
            </a:r>
            <a:r>
              <a:rPr b="1" lang="en-US" sz="2200">
                <a:solidFill>
                  <a:srgbClr val="373d63"/>
                </a:solidFill>
                <a:latin typeface="Arial"/>
                <a:ea typeface="Ubuntu"/>
              </a:rPr>
              <a:t>ür sowohl Forscher als auch die breite Öffentlichkeit</a:t>
            </a:r>
            <a:endParaRPr/>
          </a:p>
        </p:txBody>
      </p:sp>
      <p:sp>
        <p:nvSpPr>
          <p:cNvPr id="231" name="Line 2"/>
          <p:cNvSpPr/>
          <p:nvPr/>
        </p:nvSpPr>
        <p:spPr>
          <a:xfrm flipV="1">
            <a:off x="6227640" y="3820680"/>
            <a:ext cx="1800" cy="1946520"/>
          </a:xfrm>
          <a:prstGeom prst="line">
            <a:avLst/>
          </a:prstGeom>
          <a:ln w="57240">
            <a:solidFill>
              <a:srgbClr val="000000"/>
            </a:solidFill>
            <a:miter/>
            <a:tailEnd len="med" type="triangle" w="med"/>
          </a:ln>
        </p:spPr>
      </p:sp>
      <p:sp>
        <p:nvSpPr>
          <p:cNvPr id="232" name="CustomShape 3"/>
          <p:cNvSpPr/>
          <p:nvPr/>
        </p:nvSpPr>
        <p:spPr>
          <a:xfrm>
            <a:off x="5796000" y="3317760"/>
            <a:ext cx="2160000" cy="519840"/>
          </a:xfrm>
          <a:prstGeom prst="rect">
            <a:avLst/>
          </a:prstGeom>
          <a:noFill/>
          <a:ln>
            <a:noFill/>
          </a:ln>
        </p:spPr>
        <p:txBody>
          <a:bodyPr lIns="90000" rIns="90000" tIns="46800" bIns="46800"/>
          <a:p>
            <a:pPr>
              <a:lnSpc>
                <a:spcPct val="100000"/>
              </a:lnSpc>
            </a:pPr>
            <a:r>
              <a:rPr b="1" lang="en-US" sz="2800">
                <a:solidFill>
                  <a:srgbClr val="000000"/>
                </a:solidFill>
                <a:latin typeface="Arial"/>
              </a:rPr>
              <a:t>People</a:t>
            </a:r>
            <a:endParaRPr/>
          </a:p>
        </p:txBody>
      </p:sp>
      <p:sp>
        <p:nvSpPr>
          <p:cNvPr id="233" name="Line 4"/>
          <p:cNvSpPr/>
          <p:nvPr/>
        </p:nvSpPr>
        <p:spPr>
          <a:xfrm flipV="1">
            <a:off x="6227640" y="5044680"/>
            <a:ext cx="1008360" cy="722520"/>
          </a:xfrm>
          <a:prstGeom prst="line">
            <a:avLst/>
          </a:prstGeom>
          <a:ln w="57240">
            <a:solidFill>
              <a:srgbClr val="000000"/>
            </a:solidFill>
            <a:miter/>
            <a:tailEnd len="med" type="triangle" w="med"/>
          </a:ln>
        </p:spPr>
      </p:sp>
      <p:sp>
        <p:nvSpPr>
          <p:cNvPr id="234" name="CustomShape 5"/>
          <p:cNvSpPr/>
          <p:nvPr/>
        </p:nvSpPr>
        <p:spPr>
          <a:xfrm>
            <a:off x="7164360" y="4686480"/>
            <a:ext cx="1007280" cy="367560"/>
          </a:xfrm>
          <a:prstGeom prst="rect">
            <a:avLst/>
          </a:prstGeom>
          <a:noFill/>
          <a:ln>
            <a:noFill/>
          </a:ln>
        </p:spPr>
        <p:txBody>
          <a:bodyPr lIns="90000" rIns="90000" tIns="46800" bIns="46800"/>
          <a:p>
            <a:pPr>
              <a:lnSpc>
                <a:spcPct val="100000"/>
              </a:lnSpc>
            </a:pPr>
            <a:r>
              <a:rPr b="1" lang="en-US">
                <a:solidFill>
                  <a:srgbClr val="000000"/>
                </a:solidFill>
                <a:latin typeface="Arial"/>
              </a:rPr>
              <a:t>Data</a:t>
            </a:r>
            <a:endParaRPr/>
          </a:p>
        </p:txBody>
      </p:sp>
      <p:sp>
        <p:nvSpPr>
          <p:cNvPr id="235" name="Line 6"/>
          <p:cNvSpPr/>
          <p:nvPr/>
        </p:nvSpPr>
        <p:spPr>
          <a:xfrm>
            <a:off x="6227640" y="5765760"/>
            <a:ext cx="1800360" cy="216000"/>
          </a:xfrm>
          <a:prstGeom prst="line">
            <a:avLst/>
          </a:prstGeom>
          <a:ln w="57240">
            <a:solidFill>
              <a:srgbClr val="000000"/>
            </a:solidFill>
            <a:miter/>
            <a:tailEnd len="med" type="triangle" w="med"/>
          </a:ln>
        </p:spPr>
      </p:sp>
      <p:sp>
        <p:nvSpPr>
          <p:cNvPr id="236" name="CustomShape 7"/>
          <p:cNvSpPr/>
          <p:nvPr/>
        </p:nvSpPr>
        <p:spPr>
          <a:xfrm>
            <a:off x="6588000" y="5981760"/>
            <a:ext cx="2231280" cy="367560"/>
          </a:xfrm>
          <a:prstGeom prst="rect">
            <a:avLst/>
          </a:prstGeom>
          <a:noFill/>
          <a:ln>
            <a:noFill/>
          </a:ln>
        </p:spPr>
        <p:txBody>
          <a:bodyPr lIns="90000" rIns="90000" tIns="46800" bIns="46800"/>
          <a:p>
            <a:pPr>
              <a:lnSpc>
                <a:spcPct val="100000"/>
              </a:lnSpc>
            </a:pPr>
            <a:r>
              <a:rPr b="1" lang="en-US">
                <a:solidFill>
                  <a:srgbClr val="000000"/>
                </a:solidFill>
                <a:latin typeface="Arial"/>
              </a:rPr>
              <a:t>Computation</a:t>
            </a:r>
            <a:endParaRPr/>
          </a:p>
        </p:txBody>
      </p:sp>
      <p:sp>
        <p:nvSpPr>
          <p:cNvPr id="237" name="CustomShape 8"/>
          <p:cNvSpPr/>
          <p:nvPr/>
        </p:nvSpPr>
        <p:spPr>
          <a:xfrm>
            <a:off x="5796000" y="2781360"/>
            <a:ext cx="3096360" cy="3500640"/>
          </a:xfrm>
          <a:prstGeom prst="rect">
            <a:avLst/>
          </a:prstGeom>
          <a:solidFill>
            <a:srgbClr val="000080"/>
          </a:solidFill>
          <a:ln>
            <a:noFill/>
          </a:ln>
        </p:spPr>
        <p:txBody>
          <a:bodyPr lIns="90000" rIns="90000" tIns="46800" bIns="468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38" name="Line 9"/>
          <p:cNvSpPr/>
          <p:nvPr/>
        </p:nvSpPr>
        <p:spPr>
          <a:xfrm flipV="1">
            <a:off x="6227640" y="3497400"/>
            <a:ext cx="1800" cy="1946160"/>
          </a:xfrm>
          <a:prstGeom prst="line">
            <a:avLst/>
          </a:prstGeom>
          <a:ln w="57240">
            <a:solidFill>
              <a:srgbClr val="ffffff"/>
            </a:solidFill>
            <a:miter/>
            <a:tailEnd len="med" type="triangle" w="med"/>
          </a:ln>
        </p:spPr>
      </p:sp>
      <p:sp>
        <p:nvSpPr>
          <p:cNvPr id="239" name="CustomShape 10"/>
          <p:cNvSpPr/>
          <p:nvPr/>
        </p:nvSpPr>
        <p:spPr>
          <a:xfrm>
            <a:off x="5813640" y="2835360"/>
            <a:ext cx="2160000" cy="519840"/>
          </a:xfrm>
          <a:prstGeom prst="rect">
            <a:avLst/>
          </a:prstGeom>
          <a:noFill/>
          <a:ln>
            <a:noFill/>
          </a:ln>
        </p:spPr>
        <p:txBody>
          <a:bodyPr lIns="90000" rIns="90000" tIns="46800" bIns="46800"/>
          <a:p>
            <a:pPr>
              <a:lnSpc>
                <a:spcPct val="100000"/>
              </a:lnSpc>
            </a:pPr>
            <a:r>
              <a:rPr b="1" lang="en-US">
                <a:solidFill>
                  <a:srgbClr val="ffffff"/>
                </a:solidFill>
                <a:latin typeface="Arial"/>
              </a:rPr>
              <a:t>Die forschende Gemeinschaft</a:t>
            </a:r>
            <a:endParaRPr/>
          </a:p>
        </p:txBody>
      </p:sp>
      <p:sp>
        <p:nvSpPr>
          <p:cNvPr id="240" name="Line 11"/>
          <p:cNvSpPr/>
          <p:nvPr/>
        </p:nvSpPr>
        <p:spPr>
          <a:xfrm flipV="1">
            <a:off x="6227640" y="4721400"/>
            <a:ext cx="1008360" cy="722160"/>
          </a:xfrm>
          <a:prstGeom prst="line">
            <a:avLst/>
          </a:prstGeom>
          <a:ln w="57240">
            <a:solidFill>
              <a:srgbClr val="ffffff"/>
            </a:solidFill>
            <a:miter/>
            <a:tailEnd len="med" type="triangle" w="med"/>
          </a:ln>
        </p:spPr>
      </p:sp>
      <p:sp>
        <p:nvSpPr>
          <p:cNvPr id="241" name="CustomShape 12"/>
          <p:cNvSpPr/>
          <p:nvPr/>
        </p:nvSpPr>
        <p:spPr>
          <a:xfrm>
            <a:off x="7164360" y="4362480"/>
            <a:ext cx="1007280" cy="367560"/>
          </a:xfrm>
          <a:prstGeom prst="rect">
            <a:avLst/>
          </a:prstGeom>
          <a:noFill/>
          <a:ln>
            <a:noFill/>
          </a:ln>
        </p:spPr>
        <p:txBody>
          <a:bodyPr lIns="90000" rIns="90000" tIns="46800" bIns="46800"/>
          <a:p>
            <a:pPr>
              <a:lnSpc>
                <a:spcPct val="100000"/>
              </a:lnSpc>
            </a:pPr>
            <a:r>
              <a:rPr b="1" lang="en-US">
                <a:solidFill>
                  <a:srgbClr val="ffffff"/>
                </a:solidFill>
                <a:latin typeface="Arial"/>
              </a:rPr>
              <a:t>Daten</a:t>
            </a:r>
            <a:endParaRPr/>
          </a:p>
        </p:txBody>
      </p:sp>
      <p:sp>
        <p:nvSpPr>
          <p:cNvPr id="242" name="Line 13"/>
          <p:cNvSpPr/>
          <p:nvPr/>
        </p:nvSpPr>
        <p:spPr>
          <a:xfrm>
            <a:off x="6227640" y="5442120"/>
            <a:ext cx="1800360" cy="215640"/>
          </a:xfrm>
          <a:prstGeom prst="line">
            <a:avLst/>
          </a:prstGeom>
          <a:ln w="57240">
            <a:solidFill>
              <a:srgbClr val="ffffff"/>
            </a:solidFill>
            <a:miter/>
            <a:tailEnd len="med" type="triangle" w="med"/>
          </a:ln>
        </p:spPr>
      </p:sp>
      <p:sp>
        <p:nvSpPr>
          <p:cNvPr id="243" name="CustomShape 14"/>
          <p:cNvSpPr/>
          <p:nvPr/>
        </p:nvSpPr>
        <p:spPr>
          <a:xfrm>
            <a:off x="6753600" y="5708520"/>
            <a:ext cx="2231280" cy="367560"/>
          </a:xfrm>
          <a:prstGeom prst="rect">
            <a:avLst/>
          </a:prstGeom>
          <a:noFill/>
          <a:ln>
            <a:noFill/>
          </a:ln>
        </p:spPr>
        <p:txBody>
          <a:bodyPr lIns="90000" rIns="90000" tIns="46800" bIns="46800"/>
          <a:p>
            <a:pPr>
              <a:lnSpc>
                <a:spcPct val="100000"/>
              </a:lnSpc>
            </a:pPr>
            <a:r>
              <a:rPr b="1" lang="en-US">
                <a:solidFill>
                  <a:srgbClr val="ffffff"/>
                </a:solidFill>
                <a:latin typeface="Arial"/>
              </a:rPr>
              <a:t>Hardware</a:t>
            </a:r>
            <a:endParaRPr/>
          </a:p>
        </p:txBody>
      </p:sp>
      <p:sp>
        <p:nvSpPr>
          <p:cNvPr id="244" name="CustomShape 15"/>
          <p:cNvSpPr/>
          <p:nvPr/>
        </p:nvSpPr>
        <p:spPr>
          <a:xfrm>
            <a:off x="4145040" y="1125360"/>
            <a:ext cx="4998240" cy="396360"/>
          </a:xfrm>
          <a:prstGeom prst="rect">
            <a:avLst/>
          </a:prstGeom>
          <a:noFill/>
          <a:ln>
            <a:noFill/>
          </a:ln>
        </p:spPr>
        <p:txBody>
          <a:bodyPr lIns="90000" rIns="90000" tIns="46800" bIns="46800"/>
          <a:p>
            <a:pPr>
              <a:lnSpc>
                <a:spcPct val="100000"/>
              </a:lnSpc>
            </a:pPr>
            <a:endParaRPr/>
          </a:p>
          <a:p>
            <a:pPr>
              <a:lnSpc>
                <a:spcPct val="80000"/>
              </a:lnSpc>
            </a:pPr>
            <a:endParaRPr/>
          </a:p>
        </p:txBody>
      </p:sp>
      <p:sp>
        <p:nvSpPr>
          <p:cNvPr id="245" name="CustomShape 16"/>
          <p:cNvSpPr/>
          <p:nvPr/>
        </p:nvSpPr>
        <p:spPr>
          <a:xfrm>
            <a:off x="395280" y="115920"/>
            <a:ext cx="8290800" cy="1080360"/>
          </a:xfrm>
          <a:prstGeom prst="rect">
            <a:avLst/>
          </a:prstGeom>
          <a:noFill/>
          <a:ln>
            <a:noFill/>
          </a:ln>
        </p:spPr>
        <p:txBody>
          <a:bodyPr lIns="90000" rIns="90000" tIns="45000" bIns="45000" anchor="ctr"/>
          <a:p>
            <a:pPr algn="ctr">
              <a:lnSpc>
                <a:spcPct val="100000"/>
              </a:lnSpc>
            </a:pPr>
            <a:r>
              <a:rPr b="1" lang="en-US" sz="3600">
                <a:latin typeface="Arial"/>
                <a:ea typeface="Droid Sans Fallback"/>
              </a:rPr>
              <a:t>Gemeinsames Austauchen von Wissen und Experten</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46" name="" descr=""/>
          <p:cNvPicPr/>
          <p:nvPr/>
        </p:nvPicPr>
        <p:blipFill>
          <a:blip r:embed="rId1"/>
          <a:stretch>
            <a:fillRect/>
          </a:stretch>
        </p:blipFill>
        <p:spPr>
          <a:xfrm>
            <a:off x="3276720" y="1752480"/>
            <a:ext cx="2818440" cy="834480"/>
          </a:xfrm>
          <a:prstGeom prst="rect">
            <a:avLst/>
          </a:prstGeom>
          <a:ln>
            <a:noFill/>
          </a:ln>
        </p:spPr>
      </p:pic>
      <p:pic>
        <p:nvPicPr>
          <p:cNvPr id="247" name="" descr=""/>
          <p:cNvPicPr/>
          <p:nvPr/>
        </p:nvPicPr>
        <p:blipFill>
          <a:blip r:embed="rId2"/>
          <a:stretch>
            <a:fillRect/>
          </a:stretch>
        </p:blipFill>
        <p:spPr>
          <a:xfrm>
            <a:off x="6934320" y="1752480"/>
            <a:ext cx="1675440" cy="1370880"/>
          </a:xfrm>
          <a:prstGeom prst="rect">
            <a:avLst/>
          </a:prstGeom>
          <a:ln>
            <a:noFill/>
          </a:ln>
        </p:spPr>
      </p:pic>
      <p:pic>
        <p:nvPicPr>
          <p:cNvPr id="248" name="" descr=""/>
          <p:cNvPicPr/>
          <p:nvPr/>
        </p:nvPicPr>
        <p:blipFill>
          <a:blip r:embed="rId3"/>
          <a:stretch>
            <a:fillRect/>
          </a:stretch>
        </p:blipFill>
        <p:spPr>
          <a:xfrm>
            <a:off x="473040" y="1828800"/>
            <a:ext cx="2361240" cy="500760"/>
          </a:xfrm>
          <a:prstGeom prst="rect">
            <a:avLst/>
          </a:prstGeom>
          <a:ln>
            <a:noFill/>
          </a:ln>
        </p:spPr>
      </p:pic>
      <p:pic>
        <p:nvPicPr>
          <p:cNvPr id="249" name="" descr=""/>
          <p:cNvPicPr/>
          <p:nvPr/>
        </p:nvPicPr>
        <p:blipFill>
          <a:blip r:embed="rId4"/>
          <a:stretch>
            <a:fillRect/>
          </a:stretch>
        </p:blipFill>
        <p:spPr>
          <a:xfrm>
            <a:off x="5486400" y="4114800"/>
            <a:ext cx="1391400" cy="1218600"/>
          </a:xfrm>
          <a:prstGeom prst="rect">
            <a:avLst/>
          </a:prstGeom>
          <a:ln>
            <a:noFill/>
          </a:ln>
        </p:spPr>
      </p:pic>
      <p:pic>
        <p:nvPicPr>
          <p:cNvPr id="250" name="" descr=""/>
          <p:cNvPicPr/>
          <p:nvPr/>
        </p:nvPicPr>
        <p:blipFill>
          <a:blip r:embed="rId5"/>
          <a:stretch>
            <a:fillRect/>
          </a:stretch>
        </p:blipFill>
        <p:spPr>
          <a:xfrm>
            <a:off x="2362320" y="3581280"/>
            <a:ext cx="1129320" cy="1161360"/>
          </a:xfrm>
          <a:prstGeom prst="rect">
            <a:avLst/>
          </a:prstGeom>
          <a:ln>
            <a:noFill/>
          </a:ln>
        </p:spPr>
      </p:pic>
      <p:sp>
        <p:nvSpPr>
          <p:cNvPr id="251" name="CustomShape 1"/>
          <p:cNvSpPr/>
          <p:nvPr/>
        </p:nvSpPr>
        <p:spPr>
          <a:xfrm>
            <a:off x="-228600" y="2362320"/>
            <a:ext cx="3428280" cy="380160"/>
          </a:xfrm>
          <a:prstGeom prst="rect">
            <a:avLst/>
          </a:prstGeom>
          <a:noFill/>
          <a:ln>
            <a:noFill/>
          </a:ln>
        </p:spPr>
        <p:txBody>
          <a:bodyPr lIns="90000" rIns="90000" tIns="46800" bIns="46800"/>
          <a:p>
            <a:pPr algn="ctr">
              <a:lnSpc>
                <a:spcPct val="100000"/>
              </a:lnSpc>
            </a:pPr>
            <a:r>
              <a:rPr b="1" lang="en-US" sz="2000">
                <a:solidFill>
                  <a:srgbClr val="483e68"/>
                </a:solidFill>
                <a:latin typeface="Arial"/>
              </a:rPr>
              <a:t>Archäologie</a:t>
            </a:r>
            <a:endParaRPr/>
          </a:p>
        </p:txBody>
      </p:sp>
      <p:sp>
        <p:nvSpPr>
          <p:cNvPr id="252" name="CustomShape 2"/>
          <p:cNvSpPr/>
          <p:nvPr/>
        </p:nvSpPr>
        <p:spPr>
          <a:xfrm>
            <a:off x="2286000" y="2590920"/>
            <a:ext cx="4571280" cy="608760"/>
          </a:xfrm>
          <a:prstGeom prst="rect">
            <a:avLst/>
          </a:prstGeom>
          <a:noFill/>
          <a:ln>
            <a:noFill/>
          </a:ln>
        </p:spPr>
        <p:txBody>
          <a:bodyPr lIns="90000" rIns="90000" tIns="46800" bIns="46800"/>
          <a:p>
            <a:pPr algn="ctr">
              <a:lnSpc>
                <a:spcPct val="100000"/>
              </a:lnSpc>
            </a:pPr>
            <a:r>
              <a:rPr b="1" lang="en-US" sz="2000">
                <a:solidFill>
                  <a:srgbClr val="483e68"/>
                </a:solidFill>
                <a:latin typeface="Arial"/>
              </a:rPr>
              <a:t>Geschichte des Mittalters und der Moderne</a:t>
            </a:r>
            <a:endParaRPr/>
          </a:p>
        </p:txBody>
      </p:sp>
      <p:sp>
        <p:nvSpPr>
          <p:cNvPr id="253" name="CustomShape 3"/>
          <p:cNvSpPr/>
          <p:nvPr/>
        </p:nvSpPr>
        <p:spPr>
          <a:xfrm>
            <a:off x="6400800" y="3124080"/>
            <a:ext cx="2742480" cy="609120"/>
          </a:xfrm>
          <a:prstGeom prst="rect">
            <a:avLst/>
          </a:prstGeom>
          <a:noFill/>
          <a:ln>
            <a:noFill/>
          </a:ln>
        </p:spPr>
        <p:txBody>
          <a:bodyPr lIns="90000" rIns="90000" tIns="46800" bIns="46800"/>
          <a:p>
            <a:pPr algn="ctr">
              <a:lnSpc>
                <a:spcPct val="100000"/>
              </a:lnSpc>
            </a:pPr>
            <a:r>
              <a:rPr b="1" lang="en-US" sz="2000">
                <a:solidFill>
                  <a:srgbClr val="483e68"/>
                </a:solidFill>
                <a:latin typeface="Arial"/>
              </a:rPr>
              <a:t>Geschichte des Holocausts </a:t>
            </a:r>
            <a:endParaRPr/>
          </a:p>
        </p:txBody>
      </p:sp>
      <p:sp>
        <p:nvSpPr>
          <p:cNvPr id="254" name="CustomShape 4"/>
          <p:cNvSpPr/>
          <p:nvPr/>
        </p:nvSpPr>
        <p:spPr>
          <a:xfrm>
            <a:off x="1371600" y="4724280"/>
            <a:ext cx="3123360" cy="609120"/>
          </a:xfrm>
          <a:prstGeom prst="rect">
            <a:avLst/>
          </a:prstGeom>
          <a:noFill/>
          <a:ln>
            <a:noFill/>
          </a:ln>
        </p:spPr>
        <p:txBody>
          <a:bodyPr lIns="90000" rIns="90000" tIns="46800" bIns="46800"/>
          <a:p>
            <a:pPr algn="ctr">
              <a:lnSpc>
                <a:spcPct val="100000"/>
              </a:lnSpc>
            </a:pPr>
            <a:r>
              <a:rPr b="1" lang="en-US" sz="2000">
                <a:solidFill>
                  <a:srgbClr val="483e68"/>
                </a:solidFill>
                <a:latin typeface="Arial"/>
              </a:rPr>
              <a:t>Digitale Methoden</a:t>
            </a:r>
            <a:endParaRPr/>
          </a:p>
        </p:txBody>
      </p:sp>
      <p:sp>
        <p:nvSpPr>
          <p:cNvPr id="255" name="CustomShape 5"/>
          <p:cNvSpPr/>
          <p:nvPr/>
        </p:nvSpPr>
        <p:spPr>
          <a:xfrm>
            <a:off x="3962520" y="5334120"/>
            <a:ext cx="4571280" cy="608760"/>
          </a:xfrm>
          <a:prstGeom prst="rect">
            <a:avLst/>
          </a:prstGeom>
          <a:noFill/>
          <a:ln>
            <a:noFill/>
          </a:ln>
        </p:spPr>
        <p:txBody>
          <a:bodyPr lIns="90000" rIns="90000" tIns="46800" bIns="46800"/>
          <a:p>
            <a:pPr algn="ctr">
              <a:lnSpc>
                <a:spcPct val="100000"/>
              </a:lnSpc>
            </a:pPr>
            <a:r>
              <a:rPr b="1" lang="en-US">
                <a:solidFill>
                  <a:srgbClr val="483e68"/>
                </a:solidFill>
                <a:latin typeface="Arial"/>
              </a:rPr>
              <a:t>Digitale Textforschung</a:t>
            </a:r>
            <a:endParaRPr/>
          </a:p>
        </p:txBody>
      </p:sp>
      <p:sp>
        <p:nvSpPr>
          <p:cNvPr id="256" name="CustomShape 6"/>
          <p:cNvSpPr/>
          <p:nvPr/>
        </p:nvSpPr>
        <p:spPr>
          <a:xfrm>
            <a:off x="457200" y="274680"/>
            <a:ext cx="8228880" cy="1142280"/>
          </a:xfrm>
          <a:prstGeom prst="rect">
            <a:avLst/>
          </a:prstGeom>
          <a:noFill/>
          <a:ln>
            <a:noFill/>
          </a:ln>
        </p:spPr>
        <p:txBody>
          <a:bodyPr lIns="90000" rIns="90000" tIns="46800" bIns="46800" anchor="ctr"/>
          <a:p>
            <a:pPr algn="ctr">
              <a:lnSpc>
                <a:spcPct val="100000"/>
              </a:lnSpc>
            </a:pPr>
            <a:r>
              <a:rPr b="1" lang="en-US" sz="3200">
                <a:latin typeface="Arial"/>
              </a:rPr>
              <a:t>Ein Netwerk von gemeinsamen Diensten</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57" name="CustomShape 1"/>
          <p:cNvSpPr/>
          <p:nvPr/>
        </p:nvSpPr>
        <p:spPr>
          <a:xfrm>
            <a:off x="304920" y="241200"/>
            <a:ext cx="8609760" cy="1080360"/>
          </a:xfrm>
          <a:prstGeom prst="rect">
            <a:avLst/>
          </a:prstGeom>
          <a:noFill/>
          <a:ln>
            <a:noFill/>
          </a:ln>
        </p:spPr>
        <p:txBody>
          <a:bodyPr lIns="90000" rIns="90000" tIns="46800" bIns="46800" anchor="ctr"/>
          <a:p>
            <a:pPr algn="ctr">
              <a:lnSpc>
                <a:spcPct val="100000"/>
              </a:lnSpc>
            </a:pPr>
            <a:r>
              <a:rPr b="1" lang="en-US" sz="4400">
                <a:solidFill>
                  <a:srgbClr val="000000"/>
                </a:solidFill>
                <a:latin typeface="Arial"/>
              </a:rPr>
              <a:t>Das DARIAH-Angebot  </a:t>
            </a:r>
            <a:endParaRPr/>
          </a:p>
        </p:txBody>
      </p:sp>
      <p:sp>
        <p:nvSpPr>
          <p:cNvPr id="258" name="CustomShape 2"/>
          <p:cNvSpPr/>
          <p:nvPr/>
        </p:nvSpPr>
        <p:spPr>
          <a:xfrm>
            <a:off x="2340000" y="1666800"/>
            <a:ext cx="4247280" cy="4031640"/>
          </a:xfrm>
          <a:prstGeom prst="ellipse">
            <a:avLst/>
          </a:prstGeom>
          <a:noFill/>
          <a:ln cap="rnd" w="9360">
            <a:solidFill>
              <a:srgbClr val="000000"/>
            </a:solidFill>
            <a:custDash>
              <a:ds d="1785228928000" sp="1785228928000"/>
            </a:custDash>
            <a:miter/>
          </a:ln>
        </p:spPr>
      </p:sp>
      <p:pic>
        <p:nvPicPr>
          <p:cNvPr id="259" name="" descr=""/>
          <p:cNvPicPr/>
          <p:nvPr/>
        </p:nvPicPr>
        <p:blipFill>
          <a:blip r:embed="rId1"/>
          <a:stretch>
            <a:fillRect/>
          </a:stretch>
        </p:blipFill>
        <p:spPr>
          <a:xfrm>
            <a:off x="4233960" y="1341360"/>
            <a:ext cx="459720" cy="718560"/>
          </a:xfrm>
          <a:prstGeom prst="rect">
            <a:avLst/>
          </a:prstGeom>
          <a:ln>
            <a:noFill/>
          </a:ln>
        </p:spPr>
      </p:pic>
      <p:sp>
        <p:nvSpPr>
          <p:cNvPr id="260" name="CustomShape 3"/>
          <p:cNvSpPr/>
          <p:nvPr/>
        </p:nvSpPr>
        <p:spPr>
          <a:xfrm>
            <a:off x="3967200" y="1916280"/>
            <a:ext cx="960120" cy="367560"/>
          </a:xfrm>
          <a:prstGeom prst="rect">
            <a:avLst/>
          </a:prstGeom>
          <a:noFill/>
          <a:ln>
            <a:noFill/>
          </a:ln>
        </p:spPr>
        <p:txBody>
          <a:bodyPr wrap="none" lIns="90000" rIns="90000" tIns="46800" bIns="46800"/>
          <a:p>
            <a:pPr>
              <a:lnSpc>
                <a:spcPct val="100000"/>
              </a:lnSpc>
            </a:pPr>
            <a:r>
              <a:rPr lang="en-US">
                <a:latin typeface="Arial"/>
              </a:rPr>
              <a:t>Zugang</a:t>
            </a:r>
            <a:endParaRPr/>
          </a:p>
        </p:txBody>
      </p:sp>
      <p:pic>
        <p:nvPicPr>
          <p:cNvPr id="261" name="" descr=""/>
          <p:cNvPicPr/>
          <p:nvPr/>
        </p:nvPicPr>
        <p:blipFill>
          <a:blip r:embed="rId2"/>
          <a:stretch>
            <a:fillRect/>
          </a:stretch>
        </p:blipFill>
        <p:spPr>
          <a:xfrm>
            <a:off x="3192480" y="2879640"/>
            <a:ext cx="2609280" cy="791640"/>
          </a:xfrm>
          <a:prstGeom prst="rect">
            <a:avLst/>
          </a:prstGeom>
          <a:ln>
            <a:noFill/>
          </a:ln>
        </p:spPr>
      </p:pic>
      <p:pic>
        <p:nvPicPr>
          <p:cNvPr id="262" name="" descr=""/>
          <p:cNvPicPr/>
          <p:nvPr/>
        </p:nvPicPr>
        <p:blipFill>
          <a:blip r:embed="rId3"/>
          <a:stretch>
            <a:fillRect/>
          </a:stretch>
        </p:blipFill>
        <p:spPr>
          <a:xfrm>
            <a:off x="5442120" y="1706400"/>
            <a:ext cx="718200" cy="720000"/>
          </a:xfrm>
          <a:prstGeom prst="rect">
            <a:avLst/>
          </a:prstGeom>
          <a:ln>
            <a:noFill/>
          </a:ln>
        </p:spPr>
      </p:pic>
      <p:pic>
        <p:nvPicPr>
          <p:cNvPr id="263" name="" descr=""/>
          <p:cNvPicPr/>
          <p:nvPr/>
        </p:nvPicPr>
        <p:blipFill>
          <a:blip r:embed="rId4"/>
          <a:stretch>
            <a:fillRect/>
          </a:stretch>
        </p:blipFill>
        <p:spPr>
          <a:xfrm>
            <a:off x="6161040" y="2852640"/>
            <a:ext cx="720000" cy="720000"/>
          </a:xfrm>
          <a:prstGeom prst="rect">
            <a:avLst/>
          </a:prstGeom>
          <a:ln>
            <a:noFill/>
          </a:ln>
        </p:spPr>
      </p:pic>
      <p:pic>
        <p:nvPicPr>
          <p:cNvPr id="264" name="" descr=""/>
          <p:cNvPicPr/>
          <p:nvPr/>
        </p:nvPicPr>
        <p:blipFill>
          <a:blip r:embed="rId5"/>
          <a:stretch>
            <a:fillRect/>
          </a:stretch>
        </p:blipFill>
        <p:spPr>
          <a:xfrm>
            <a:off x="5402160" y="4365720"/>
            <a:ext cx="1439280" cy="718200"/>
          </a:xfrm>
          <a:prstGeom prst="rect">
            <a:avLst/>
          </a:prstGeom>
          <a:ln>
            <a:noFill/>
          </a:ln>
        </p:spPr>
      </p:pic>
      <p:pic>
        <p:nvPicPr>
          <p:cNvPr id="265" name="" descr=""/>
          <p:cNvPicPr/>
          <p:nvPr/>
        </p:nvPicPr>
        <p:blipFill>
          <a:blip r:embed="rId6"/>
          <a:stretch>
            <a:fillRect/>
          </a:stretch>
        </p:blipFill>
        <p:spPr>
          <a:xfrm>
            <a:off x="4498920" y="5084640"/>
            <a:ext cx="754920" cy="720000"/>
          </a:xfrm>
          <a:prstGeom prst="rect">
            <a:avLst/>
          </a:prstGeom>
          <a:ln>
            <a:noFill/>
          </a:ln>
        </p:spPr>
      </p:pic>
      <p:pic>
        <p:nvPicPr>
          <p:cNvPr id="266" name="" descr=""/>
          <p:cNvPicPr/>
          <p:nvPr/>
        </p:nvPicPr>
        <p:blipFill>
          <a:blip r:embed="rId7"/>
          <a:stretch>
            <a:fillRect/>
          </a:stretch>
        </p:blipFill>
        <p:spPr>
          <a:xfrm>
            <a:off x="3035160" y="4869000"/>
            <a:ext cx="959760" cy="720000"/>
          </a:xfrm>
          <a:prstGeom prst="rect">
            <a:avLst/>
          </a:prstGeom>
          <a:ln>
            <a:noFill/>
          </a:ln>
        </p:spPr>
      </p:pic>
      <p:pic>
        <p:nvPicPr>
          <p:cNvPr id="267" name="" descr=""/>
          <p:cNvPicPr/>
          <p:nvPr/>
        </p:nvPicPr>
        <p:blipFill>
          <a:blip r:embed="rId8"/>
          <a:stretch>
            <a:fillRect/>
          </a:stretch>
        </p:blipFill>
        <p:spPr>
          <a:xfrm>
            <a:off x="1908000" y="4010040"/>
            <a:ext cx="1002600" cy="720000"/>
          </a:xfrm>
          <a:prstGeom prst="rect">
            <a:avLst/>
          </a:prstGeom>
          <a:ln>
            <a:noFill/>
          </a:ln>
        </p:spPr>
      </p:pic>
      <p:pic>
        <p:nvPicPr>
          <p:cNvPr id="268" name="" descr=""/>
          <p:cNvPicPr/>
          <p:nvPr/>
        </p:nvPicPr>
        <p:blipFill>
          <a:blip r:embed="rId9"/>
          <a:stretch>
            <a:fillRect/>
          </a:stretch>
        </p:blipFill>
        <p:spPr>
          <a:xfrm>
            <a:off x="1976400" y="2789280"/>
            <a:ext cx="977040" cy="642240"/>
          </a:xfrm>
          <a:prstGeom prst="rect">
            <a:avLst/>
          </a:prstGeom>
          <a:ln>
            <a:noFill/>
          </a:ln>
        </p:spPr>
      </p:pic>
      <p:pic>
        <p:nvPicPr>
          <p:cNvPr id="269" name="" descr=""/>
          <p:cNvPicPr/>
          <p:nvPr/>
        </p:nvPicPr>
        <p:blipFill>
          <a:blip r:embed="rId10"/>
          <a:stretch>
            <a:fillRect/>
          </a:stretch>
        </p:blipFill>
        <p:spPr>
          <a:xfrm>
            <a:off x="2743200" y="1557360"/>
            <a:ext cx="899280" cy="718560"/>
          </a:xfrm>
          <a:prstGeom prst="rect">
            <a:avLst/>
          </a:prstGeom>
          <a:ln>
            <a:noFill/>
          </a:ln>
        </p:spPr>
      </p:pic>
      <p:sp>
        <p:nvSpPr>
          <p:cNvPr id="270" name="CustomShape 4"/>
          <p:cNvSpPr/>
          <p:nvPr/>
        </p:nvSpPr>
        <p:spPr>
          <a:xfrm>
            <a:off x="5400720" y="2387520"/>
            <a:ext cx="1252800" cy="367560"/>
          </a:xfrm>
          <a:prstGeom prst="rect">
            <a:avLst/>
          </a:prstGeom>
          <a:noFill/>
          <a:ln>
            <a:noFill/>
          </a:ln>
        </p:spPr>
        <p:txBody>
          <a:bodyPr wrap="none" lIns="90000" rIns="90000" tIns="46800" bIns="46800"/>
          <a:p>
            <a:pPr>
              <a:lnSpc>
                <a:spcPct val="100000"/>
              </a:lnSpc>
            </a:pPr>
            <a:r>
              <a:rPr lang="en-US">
                <a:latin typeface="Arial"/>
              </a:rPr>
              <a:t>Experten</a:t>
            </a:r>
            <a:endParaRPr/>
          </a:p>
        </p:txBody>
      </p:sp>
      <p:sp>
        <p:nvSpPr>
          <p:cNvPr id="271" name="CustomShape 5"/>
          <p:cNvSpPr/>
          <p:nvPr/>
        </p:nvSpPr>
        <p:spPr>
          <a:xfrm>
            <a:off x="5977080" y="3529080"/>
            <a:ext cx="1932480" cy="367560"/>
          </a:xfrm>
          <a:prstGeom prst="rect">
            <a:avLst/>
          </a:prstGeom>
          <a:noFill/>
          <a:ln>
            <a:noFill/>
          </a:ln>
        </p:spPr>
        <p:txBody>
          <a:bodyPr wrap="none" lIns="90000" rIns="90000" tIns="46800" bIns="46800"/>
          <a:p>
            <a:pPr>
              <a:lnSpc>
                <a:spcPct val="100000"/>
              </a:lnSpc>
            </a:pPr>
            <a:r>
              <a:rPr lang="en-US">
                <a:latin typeface="Arial"/>
              </a:rPr>
              <a:t>Interoperabilität</a:t>
            </a:r>
            <a:endParaRPr/>
          </a:p>
        </p:txBody>
      </p:sp>
      <p:sp>
        <p:nvSpPr>
          <p:cNvPr id="272" name="CustomShape 6"/>
          <p:cNvSpPr/>
          <p:nvPr/>
        </p:nvSpPr>
        <p:spPr>
          <a:xfrm>
            <a:off x="5400720" y="5019840"/>
            <a:ext cx="2002680" cy="367560"/>
          </a:xfrm>
          <a:prstGeom prst="rect">
            <a:avLst/>
          </a:prstGeom>
          <a:noFill/>
          <a:ln>
            <a:noFill/>
          </a:ln>
        </p:spPr>
        <p:txBody>
          <a:bodyPr wrap="none" lIns="90000" rIns="90000" tIns="46800" bIns="46800"/>
          <a:p>
            <a:pPr>
              <a:lnSpc>
                <a:spcPct val="100000"/>
              </a:lnSpc>
            </a:pPr>
            <a:r>
              <a:rPr lang="en-US">
                <a:latin typeface="Arial"/>
              </a:rPr>
              <a:t>Speicherdienste</a:t>
            </a:r>
            <a:endParaRPr/>
          </a:p>
        </p:txBody>
      </p:sp>
      <p:sp>
        <p:nvSpPr>
          <p:cNvPr id="273" name="CustomShape 7"/>
          <p:cNvSpPr/>
          <p:nvPr/>
        </p:nvSpPr>
        <p:spPr>
          <a:xfrm>
            <a:off x="3922560" y="5711760"/>
            <a:ext cx="2400480" cy="367560"/>
          </a:xfrm>
          <a:prstGeom prst="rect">
            <a:avLst/>
          </a:prstGeom>
          <a:noFill/>
          <a:ln>
            <a:noFill/>
          </a:ln>
        </p:spPr>
        <p:txBody>
          <a:bodyPr wrap="none" lIns="90000" rIns="90000" tIns="46800" bIns="46800"/>
          <a:p>
            <a:pPr>
              <a:lnSpc>
                <a:spcPct val="100000"/>
              </a:lnSpc>
            </a:pPr>
            <a:r>
              <a:rPr lang="en-US">
                <a:latin typeface="Arial"/>
              </a:rPr>
              <a:t>Dienste und Software</a:t>
            </a:r>
            <a:endParaRPr/>
          </a:p>
        </p:txBody>
      </p:sp>
      <p:sp>
        <p:nvSpPr>
          <p:cNvPr id="274" name="CustomShape 8"/>
          <p:cNvSpPr/>
          <p:nvPr/>
        </p:nvSpPr>
        <p:spPr>
          <a:xfrm>
            <a:off x="2743200" y="5527800"/>
            <a:ext cx="1082160" cy="367560"/>
          </a:xfrm>
          <a:prstGeom prst="rect">
            <a:avLst/>
          </a:prstGeom>
          <a:noFill/>
          <a:ln>
            <a:noFill/>
          </a:ln>
        </p:spPr>
        <p:txBody>
          <a:bodyPr wrap="none" lIns="90000" rIns="90000" tIns="46800" bIns="46800"/>
          <a:p>
            <a:pPr>
              <a:lnSpc>
                <a:spcPct val="100000"/>
              </a:lnSpc>
            </a:pPr>
            <a:r>
              <a:rPr lang="en-US">
                <a:latin typeface="Arial"/>
              </a:rPr>
              <a:t>Training</a:t>
            </a:r>
            <a:endParaRPr/>
          </a:p>
        </p:txBody>
      </p:sp>
      <p:sp>
        <p:nvSpPr>
          <p:cNvPr id="275" name="CustomShape 9"/>
          <p:cNvSpPr/>
          <p:nvPr/>
        </p:nvSpPr>
        <p:spPr>
          <a:xfrm>
            <a:off x="1403280" y="4718160"/>
            <a:ext cx="1955520" cy="367560"/>
          </a:xfrm>
          <a:prstGeom prst="rect">
            <a:avLst/>
          </a:prstGeom>
          <a:noFill/>
          <a:ln>
            <a:noFill/>
          </a:ln>
        </p:spPr>
        <p:txBody>
          <a:bodyPr wrap="none" lIns="90000" rIns="90000" tIns="46800" bIns="46800"/>
          <a:p>
            <a:pPr>
              <a:lnSpc>
                <a:spcPct val="100000"/>
              </a:lnSpc>
            </a:pPr>
            <a:r>
              <a:rPr lang="en-US">
                <a:latin typeface="Arial"/>
              </a:rPr>
              <a:t>Sommerschulen</a:t>
            </a:r>
            <a:endParaRPr/>
          </a:p>
        </p:txBody>
      </p:sp>
      <p:sp>
        <p:nvSpPr>
          <p:cNvPr id="276" name="CustomShape 10"/>
          <p:cNvSpPr/>
          <p:nvPr/>
        </p:nvSpPr>
        <p:spPr>
          <a:xfrm>
            <a:off x="1954080" y="3432240"/>
            <a:ext cx="835200" cy="367560"/>
          </a:xfrm>
          <a:prstGeom prst="rect">
            <a:avLst/>
          </a:prstGeom>
          <a:noFill/>
          <a:ln>
            <a:noFill/>
          </a:ln>
        </p:spPr>
        <p:txBody>
          <a:bodyPr wrap="none" lIns="90000" rIns="90000" tIns="46800" bIns="46800"/>
          <a:p>
            <a:pPr>
              <a:lnSpc>
                <a:spcPct val="100000"/>
              </a:lnSpc>
            </a:pPr>
            <a:r>
              <a:rPr lang="en-US">
                <a:latin typeface="Arial"/>
              </a:rPr>
              <a:t>Tagungen</a:t>
            </a:r>
            <a:endParaRPr/>
          </a:p>
        </p:txBody>
      </p:sp>
      <p:sp>
        <p:nvSpPr>
          <p:cNvPr id="277" name="CustomShape 11"/>
          <p:cNvSpPr/>
          <p:nvPr/>
        </p:nvSpPr>
        <p:spPr>
          <a:xfrm>
            <a:off x="2536920" y="2243160"/>
            <a:ext cx="1643040" cy="367560"/>
          </a:xfrm>
          <a:prstGeom prst="rect">
            <a:avLst/>
          </a:prstGeom>
          <a:noFill/>
          <a:ln>
            <a:noFill/>
          </a:ln>
        </p:spPr>
        <p:txBody>
          <a:bodyPr wrap="none" lIns="90000" rIns="90000" tIns="46800" bIns="46800"/>
          <a:p>
            <a:pPr>
              <a:lnSpc>
                <a:spcPct val="100000"/>
              </a:lnSpc>
            </a:pPr>
            <a:r>
              <a:rPr lang="en-US">
                <a:latin typeface="Arial"/>
              </a:rPr>
              <a:t>Koordination</a:t>
            </a:r>
            <a:endParaRPr/>
          </a:p>
        </p:txBody>
      </p:sp>
      <p:sp>
        <p:nvSpPr>
          <p:cNvPr id="278" name="CustomShape 12"/>
          <p:cNvSpPr/>
          <p:nvPr/>
        </p:nvSpPr>
        <p:spPr>
          <a:xfrm>
            <a:off x="4952880" y="7061040"/>
            <a:ext cx="183600" cy="369360"/>
          </a:xfrm>
          <a:prstGeom prst="rect">
            <a:avLst/>
          </a:prstGeom>
          <a:noFill/>
          <a:ln>
            <a:noFill/>
          </a:ln>
        </p:spPr>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79" name="CustomShape 1"/>
          <p:cNvSpPr/>
          <p:nvPr/>
        </p:nvSpPr>
        <p:spPr>
          <a:xfrm>
            <a:off x="457200" y="1600200"/>
            <a:ext cx="8228880" cy="2056680"/>
          </a:xfrm>
          <a:prstGeom prst="rect">
            <a:avLst/>
          </a:prstGeom>
          <a:noFill/>
          <a:ln>
            <a:noFill/>
          </a:ln>
        </p:spPr>
        <p:txBody>
          <a:bodyPr lIns="90000" rIns="90000" tIns="45000" bIns="45000"/>
          <a:p>
            <a:pPr algn="ctr">
              <a:lnSpc>
                <a:spcPct val="100000"/>
              </a:lnSpc>
            </a:pPr>
            <a:r>
              <a:rPr b="1" lang="en-US" sz="4000">
                <a:solidFill>
                  <a:srgbClr val="254061"/>
                </a:solidFill>
                <a:latin typeface="Arial"/>
                <a:ea typeface="Droid Sans Fallback"/>
              </a:rPr>
              <a:t>Zwei Beispiele von DARIAH-Diensten</a:t>
            </a:r>
            <a:endParaRPr/>
          </a:p>
          <a:p>
            <a:pPr algn="ctr">
              <a:lnSpc>
                <a:spcPct val="100000"/>
              </a:lnSpc>
            </a:pPr>
            <a:endParaRPr/>
          </a:p>
          <a:p>
            <a:pPr algn="ctr">
              <a:lnSpc>
                <a:spcPct val="100000"/>
              </a:lnSpc>
            </a:pPr>
            <a:r>
              <a:rPr b="1" lang="en-US" sz="4000">
                <a:solidFill>
                  <a:srgbClr val="254061"/>
                </a:solidFill>
                <a:latin typeface="Arial"/>
                <a:ea typeface="Droid Sans Fallback"/>
              </a:rPr>
              <a:t>EHRI &amp;</a:t>
            </a:r>
            <a:endParaRPr/>
          </a:p>
          <a:p>
            <a:pPr algn="ctr">
              <a:lnSpc>
                <a:spcPct val="100000"/>
              </a:lnSpc>
            </a:pPr>
            <a:r>
              <a:rPr b="1" lang="en-US" sz="4000">
                <a:solidFill>
                  <a:srgbClr val="254061"/>
                </a:solidFill>
                <a:latin typeface="Arial"/>
                <a:ea typeface="Droid Sans Fallback"/>
              </a:rPr>
              <a:t>ARIADNE</a:t>
            </a:r>
            <a:endParaRPr/>
          </a:p>
        </p:txBody>
      </p:sp>
      <p:sp>
        <p:nvSpPr>
          <p:cNvPr id="280" name="CustomShape 2"/>
          <p:cNvSpPr/>
          <p:nvPr/>
        </p:nvSpPr>
        <p:spPr>
          <a:xfrm>
            <a:off x="539640" y="189000"/>
            <a:ext cx="8228880" cy="1142280"/>
          </a:xfrm>
          <a:prstGeom prst="rect">
            <a:avLst/>
          </a:prstGeom>
          <a:noFill/>
          <a:ln>
            <a:noFill/>
          </a:ln>
        </p:spPr>
        <p:txBody>
          <a:bodyPr lIns="90000" rIns="90000" tIns="45000" bIns="45000" anchor="ctr"/>
          <a:p>
            <a:pPr algn="ctr">
              <a:lnSpc>
                <a:spcPct val="100000"/>
              </a:lnSpc>
            </a:pPr>
            <a:r>
              <a:rPr b="1" lang="en-US" sz="4400">
                <a:solidFill>
                  <a:srgbClr val="000000"/>
                </a:solidFill>
                <a:latin typeface="Arial"/>
                <a:ea typeface="Droid Sans Fallback"/>
              </a:rPr>
              <a:t>Dienste fuer die Gemeinschaft</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81" name="CustomShape 1"/>
          <p:cNvSpPr/>
          <p:nvPr/>
        </p:nvSpPr>
        <p:spPr>
          <a:xfrm>
            <a:off x="457200" y="1600200"/>
            <a:ext cx="8228880" cy="2056680"/>
          </a:xfrm>
          <a:prstGeom prst="rect">
            <a:avLst/>
          </a:prstGeom>
          <a:noFill/>
          <a:ln>
            <a:noFill/>
          </a:ln>
        </p:spPr>
        <p:txBody>
          <a:bodyPr lIns="90000" rIns="90000" tIns="45000" bIns="45000"/>
          <a:p>
            <a:pPr>
              <a:lnSpc>
                <a:spcPct val="100000"/>
              </a:lnSpc>
              <a:buSzPct val="45000"/>
              <a:buFont typeface="StarSymbol"/>
              <a:buChar char="l"/>
            </a:pPr>
            <a:r>
              <a:rPr b="1" lang="en-US" sz="2400">
                <a:solidFill>
                  <a:srgbClr val="254061"/>
                </a:solidFill>
                <a:latin typeface="Arial"/>
                <a:ea typeface="Droid Sans Fallback"/>
              </a:rPr>
              <a:t>Neue digitale Methoden in der Holocaustforschung</a:t>
            </a:r>
            <a:endParaRPr/>
          </a:p>
          <a:p>
            <a:pPr lvl="1">
              <a:lnSpc>
                <a:spcPct val="100000"/>
              </a:lnSpc>
              <a:buSzPct val="45000"/>
              <a:buFont typeface="StarSymbol"/>
              <a:buChar char="l"/>
            </a:pPr>
            <a:r>
              <a:rPr b="1" lang="en-US" sz="2400">
                <a:solidFill>
                  <a:srgbClr val="254061"/>
                </a:solidFill>
                <a:latin typeface="Arial"/>
                <a:ea typeface="Droid Sans Fallback"/>
              </a:rPr>
              <a:t>Verschiedene Quellen digital online zusammensetzen</a:t>
            </a:r>
            <a:endParaRPr/>
          </a:p>
          <a:p>
            <a:pPr lvl="1">
              <a:lnSpc>
                <a:spcPct val="100000"/>
              </a:lnSpc>
              <a:buSzPct val="45000"/>
              <a:buFont typeface="StarSymbol"/>
              <a:buChar char="l"/>
            </a:pPr>
            <a:r>
              <a:rPr b="1" lang="en-US" sz="2400">
                <a:solidFill>
                  <a:srgbClr val="254061"/>
                </a:solidFill>
                <a:latin typeface="Arial"/>
                <a:ea typeface="Droid Sans Fallback"/>
              </a:rPr>
              <a:t>Neue Formen der internationalen Zusammenarbeit </a:t>
            </a:r>
            <a:r>
              <a:rPr b="1" lang="en-US" sz="2400">
                <a:solidFill>
                  <a:srgbClr val="254061"/>
                </a:solidFill>
                <a:latin typeface="Arial"/>
                <a:ea typeface="Arial"/>
              </a:rPr>
              <a:t>anspornen</a:t>
            </a:r>
            <a:r>
              <a:rPr b="1" lang="en-US" sz="2400">
                <a:solidFill>
                  <a:srgbClr val="254061"/>
                </a:solidFill>
                <a:latin typeface="Arial"/>
                <a:ea typeface="Droid Sans Fallback"/>
              </a:rPr>
              <a:t> </a:t>
            </a:r>
            <a:endParaRPr/>
          </a:p>
          <a:p>
            <a:pPr lvl="1">
              <a:lnSpc>
                <a:spcPct val="100000"/>
              </a:lnSpc>
              <a:buSzPct val="45000"/>
              <a:buFont typeface="StarSymbol"/>
              <a:buChar char="l"/>
            </a:pPr>
            <a:r>
              <a:rPr b="1" lang="en-US" sz="2400">
                <a:solidFill>
                  <a:srgbClr val="254061"/>
                </a:solidFill>
                <a:latin typeface="Arial"/>
                <a:ea typeface="Droid Sans Fallback"/>
              </a:rPr>
              <a:t>Transnationale und vergleichende Geschichtsschreibung vertiefen</a:t>
            </a:r>
            <a:endParaRPr/>
          </a:p>
        </p:txBody>
      </p:sp>
      <p:pic>
        <p:nvPicPr>
          <p:cNvPr id="282" name="" descr=""/>
          <p:cNvPicPr/>
          <p:nvPr/>
        </p:nvPicPr>
        <p:blipFill>
          <a:blip r:embed="rId1"/>
          <a:stretch>
            <a:fillRect/>
          </a:stretch>
        </p:blipFill>
        <p:spPr>
          <a:xfrm>
            <a:off x="3384360" y="4355280"/>
            <a:ext cx="5119200" cy="1953720"/>
          </a:xfrm>
          <a:prstGeom prst="rect">
            <a:avLst/>
          </a:prstGeom>
          <a:ln>
            <a:noFill/>
          </a:ln>
        </p:spPr>
      </p:pic>
      <p:sp>
        <p:nvSpPr>
          <p:cNvPr id="283" name="CustomShape 2"/>
          <p:cNvSpPr/>
          <p:nvPr/>
        </p:nvSpPr>
        <p:spPr>
          <a:xfrm>
            <a:off x="539640" y="189000"/>
            <a:ext cx="8228880" cy="1142280"/>
          </a:xfrm>
          <a:prstGeom prst="rect">
            <a:avLst/>
          </a:prstGeom>
          <a:noFill/>
          <a:ln>
            <a:noFill/>
          </a:ln>
        </p:spPr>
        <p:txBody>
          <a:bodyPr lIns="90000" rIns="90000" tIns="45000" bIns="45000" anchor="ctr"/>
          <a:p>
            <a:pPr algn="ctr">
              <a:lnSpc>
                <a:spcPct val="100000"/>
              </a:lnSpc>
            </a:pPr>
            <a:r>
              <a:rPr b="1" lang="en-US" sz="4400">
                <a:solidFill>
                  <a:srgbClr val="000000"/>
                </a:solidFill>
                <a:latin typeface="Arial"/>
                <a:ea typeface="Droid Sans Fallback"/>
              </a:rPr>
              <a:t>Geschichte</a:t>
            </a:r>
            <a:endParaRPr/>
          </a:p>
        </p:txBody>
      </p:sp>
      <p:pic>
        <p:nvPicPr>
          <p:cNvPr id="284" name="" descr=""/>
          <p:cNvPicPr/>
          <p:nvPr/>
        </p:nvPicPr>
        <p:blipFill>
          <a:blip r:embed="rId2"/>
          <a:stretch>
            <a:fillRect/>
          </a:stretch>
        </p:blipFill>
        <p:spPr>
          <a:xfrm>
            <a:off x="795600" y="4572000"/>
            <a:ext cx="1490040" cy="12088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3600">
                <a:solidFill>
                  <a:srgbClr val="483e68"/>
                </a:solidFill>
                <a:latin typeface="Ubuntu"/>
                <a:ea typeface="Ubuntu"/>
              </a:rPr>
              <a:t>Ü</a:t>
            </a:r>
            <a:r>
              <a:rPr b="1" lang="en-US" sz="3600">
                <a:solidFill>
                  <a:srgbClr val="483e68"/>
                </a:solidFill>
                <a:latin typeface="Calibri"/>
                <a:ea typeface="Ubuntu"/>
              </a:rPr>
              <a:t>bersicht</a:t>
            </a:r>
            <a:endParaRPr/>
          </a:p>
        </p:txBody>
      </p:sp>
      <p:sp>
        <p:nvSpPr>
          <p:cNvPr id="165" name="CustomShape 2"/>
          <p:cNvSpPr/>
          <p:nvPr/>
        </p:nvSpPr>
        <p:spPr>
          <a:xfrm>
            <a:off x="395280" y="1484280"/>
            <a:ext cx="8351280" cy="4463640"/>
          </a:xfrm>
          <a:prstGeom prst="rect">
            <a:avLst/>
          </a:prstGeom>
          <a:noFill/>
          <a:ln>
            <a:noFill/>
          </a:ln>
        </p:spPr>
        <p:txBody>
          <a:bodyPr lIns="90000" rIns="90000" tIns="45000" bIns="45000"/>
          <a:p>
            <a:pPr>
              <a:lnSpc>
                <a:spcPct val="100000"/>
              </a:lnSpc>
            </a:pPr>
            <a:r>
              <a:rPr lang="en-US" sz="2800">
                <a:solidFill>
                  <a:srgbClr val="483e68"/>
                </a:solidFill>
                <a:latin typeface="Calibri"/>
                <a:ea typeface="MS PGothic"/>
              </a:rPr>
              <a:t> </a:t>
            </a:r>
            <a:endParaRPr/>
          </a:p>
          <a:p>
            <a:pPr>
              <a:lnSpc>
                <a:spcPct val="100000"/>
              </a:lnSpc>
              <a:buFont typeface="Arial"/>
              <a:buAutoNum type="arabicPeriod"/>
            </a:pPr>
            <a:r>
              <a:rPr lang="en-US" sz="2800">
                <a:solidFill>
                  <a:srgbClr val="483e68"/>
                </a:solidFill>
                <a:latin typeface="Calibri"/>
                <a:ea typeface="MS PGothic"/>
              </a:rPr>
              <a:t>Was Bedeuten die „Digitalen Geisteswissenschaften“</a:t>
            </a:r>
            <a:endParaRPr/>
          </a:p>
          <a:p>
            <a:pPr>
              <a:lnSpc>
                <a:spcPct val="100000"/>
              </a:lnSpc>
              <a:buFont typeface="Arial"/>
              <a:buAutoNum type="arabicPeriod"/>
            </a:pPr>
            <a:r>
              <a:rPr lang="en-US" sz="2800">
                <a:solidFill>
                  <a:srgbClr val="483e68"/>
                </a:solidFill>
                <a:latin typeface="Calibri"/>
                <a:ea typeface="MS PGothic"/>
              </a:rPr>
              <a:t>DARIAH-EU: Enstehung und Zweck</a:t>
            </a:r>
            <a:endParaRPr/>
          </a:p>
          <a:p>
            <a:pPr>
              <a:lnSpc>
                <a:spcPct val="100000"/>
              </a:lnSpc>
              <a:buFont typeface="Arial"/>
              <a:buAutoNum type="arabicPeriod"/>
            </a:pPr>
            <a:r>
              <a:rPr lang="en-US" sz="2800">
                <a:solidFill>
                  <a:srgbClr val="483e68"/>
                </a:solidFill>
                <a:latin typeface="Calibri"/>
                <a:ea typeface="MS PGothic"/>
              </a:rPr>
              <a:t>Die Rolle von DARIAH-DE in DARIAH-EU</a:t>
            </a:r>
            <a:endParaRPr/>
          </a:p>
          <a:p>
            <a:pPr>
              <a:lnSpc>
                <a:spcPct val="100000"/>
              </a:lnSpc>
              <a:buFont typeface="Arial"/>
              <a:buAutoNum type="arabicPeriod"/>
            </a:pPr>
            <a:r>
              <a:rPr lang="en-US" sz="2800">
                <a:solidFill>
                  <a:srgbClr val="483e68"/>
                </a:solidFill>
                <a:latin typeface="Calibri"/>
                <a:ea typeface="MS PGothic"/>
              </a:rPr>
              <a:t>Blick auf eine Zukunft der Nachhaltigkeit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85" name="CustomShape 1"/>
          <p:cNvSpPr/>
          <p:nvPr/>
        </p:nvSpPr>
        <p:spPr>
          <a:xfrm>
            <a:off x="457200" y="274680"/>
            <a:ext cx="8228880" cy="1142280"/>
          </a:xfrm>
          <a:prstGeom prst="rect">
            <a:avLst/>
          </a:prstGeom>
          <a:noFill/>
          <a:ln>
            <a:noFill/>
          </a:ln>
        </p:spPr>
        <p:txBody>
          <a:bodyPr lIns="90000" rIns="90000" tIns="45000" bIns="45000" anchor="ctr"/>
          <a:p>
            <a:pPr algn="ctr">
              <a:lnSpc>
                <a:spcPct val="100000"/>
              </a:lnSpc>
            </a:pPr>
            <a:r>
              <a:rPr b="1" lang="en-US" sz="4400">
                <a:solidFill>
                  <a:srgbClr val="000000"/>
                </a:solidFill>
                <a:latin typeface="Arial"/>
                <a:ea typeface="Droid Sans Fallback"/>
              </a:rPr>
              <a:t>Archäologie</a:t>
            </a:r>
            <a:endParaRPr/>
          </a:p>
        </p:txBody>
      </p:sp>
      <p:pic>
        <p:nvPicPr>
          <p:cNvPr id="286" name="" descr=""/>
          <p:cNvPicPr/>
          <p:nvPr/>
        </p:nvPicPr>
        <p:blipFill>
          <a:blip r:embed="rId1"/>
          <a:srcRect l="0" t="-173582" r="0" b="-173582"/>
          <a:stretch>
            <a:fillRect/>
          </a:stretch>
        </p:blipFill>
        <p:spPr>
          <a:xfrm>
            <a:off x="4643280" y="3068640"/>
            <a:ext cx="4038120" cy="3988800"/>
          </a:xfrm>
          <a:prstGeom prst="rect">
            <a:avLst/>
          </a:prstGeom>
          <a:ln>
            <a:noFill/>
          </a:ln>
        </p:spPr>
      </p:pic>
      <p:sp>
        <p:nvSpPr>
          <p:cNvPr id="287" name="CustomShape 2"/>
          <p:cNvSpPr/>
          <p:nvPr/>
        </p:nvSpPr>
        <p:spPr>
          <a:xfrm>
            <a:off x="457200" y="1600200"/>
            <a:ext cx="4037760" cy="3988800"/>
          </a:xfrm>
          <a:prstGeom prst="rect">
            <a:avLst/>
          </a:prstGeom>
          <a:noFill/>
          <a:ln>
            <a:noFill/>
          </a:ln>
        </p:spPr>
        <p:txBody>
          <a:bodyPr lIns="90000" rIns="90000" tIns="45000" bIns="45000"/>
          <a:p>
            <a:pPr>
              <a:lnSpc>
                <a:spcPct val="100000"/>
              </a:lnSpc>
              <a:buSzPct val="45000"/>
              <a:buFont typeface="StarSymbol"/>
              <a:buChar char="l"/>
            </a:pPr>
            <a:r>
              <a:rPr b="1" lang="en-US" sz="2200">
                <a:solidFill>
                  <a:srgbClr val="254061"/>
                </a:solidFill>
                <a:latin typeface="Arial"/>
                <a:ea typeface="Droid Sans Fallback"/>
              </a:rPr>
              <a:t>Das Integrieren von verschiedenen schon vorhandenen Forschungsinfrastruk-turen</a:t>
            </a:r>
            <a:endParaRPr/>
          </a:p>
          <a:p>
            <a:pPr>
              <a:lnSpc>
                <a:spcPct val="100000"/>
              </a:lnSpc>
              <a:buSzPct val="45000"/>
              <a:buFont typeface="StarSymbol"/>
              <a:buChar char="l"/>
            </a:pPr>
            <a:r>
              <a:rPr b="1" lang="en-US" sz="2200">
                <a:solidFill>
                  <a:srgbClr val="254061"/>
                </a:solidFill>
                <a:latin typeface="Arial"/>
                <a:ea typeface="Droid Sans Fallback"/>
              </a:rPr>
              <a:t>Europa- und Weltweit den Zugang zu Daten erm</a:t>
            </a:r>
            <a:r>
              <a:rPr b="1" lang="en-US" sz="2200">
                <a:solidFill>
                  <a:srgbClr val="254061"/>
                </a:solidFill>
                <a:latin typeface="Arial"/>
                <a:ea typeface="Ubuntu"/>
              </a:rPr>
              <a:t>öglichen</a:t>
            </a:r>
            <a:endParaRPr/>
          </a:p>
          <a:p>
            <a:pPr>
              <a:lnSpc>
                <a:spcPct val="100000"/>
              </a:lnSpc>
              <a:buSzPct val="45000"/>
              <a:buFont typeface="StarSymbol"/>
              <a:buChar char="l"/>
            </a:pPr>
            <a:r>
              <a:rPr b="1" lang="en-US" sz="2200">
                <a:solidFill>
                  <a:srgbClr val="254061"/>
                </a:solidFill>
                <a:latin typeface="Arial"/>
                <a:ea typeface="Droid Sans Fallback"/>
              </a:rPr>
              <a:t>Neue Forschungsgruppen </a:t>
            </a:r>
            <a:r>
              <a:rPr b="1" lang="en-US" sz="2200">
                <a:solidFill>
                  <a:srgbClr val="254061"/>
                </a:solidFill>
                <a:latin typeface="Arial"/>
                <a:ea typeface="Ubuntu"/>
              </a:rPr>
              <a:t>fördern</a:t>
            </a:r>
            <a:endParaRPr/>
          </a:p>
          <a:p>
            <a:pPr>
              <a:lnSpc>
                <a:spcPct val="100000"/>
              </a:lnSpc>
              <a:buSzPct val="45000"/>
              <a:buFont typeface="StarSymbol"/>
              <a:buChar char="l"/>
            </a:pPr>
            <a:r>
              <a:rPr b="1" lang="en-US" sz="2200">
                <a:solidFill>
                  <a:srgbClr val="254061"/>
                </a:solidFill>
                <a:latin typeface="Arial"/>
                <a:ea typeface="Droid Sans Fallback"/>
              </a:rPr>
              <a:t>Neue Entwicklungen und Richtungen in der Archäologie anstoßen</a:t>
            </a:r>
            <a:endParaRPr/>
          </a:p>
          <a:p>
            <a:pPr>
              <a:lnSpc>
                <a:spcPct val="100000"/>
              </a:lnSpc>
            </a:pPr>
            <a:endParaRPr/>
          </a:p>
        </p:txBody>
      </p:sp>
      <p:pic>
        <p:nvPicPr>
          <p:cNvPr id="288" name="" descr=""/>
          <p:cNvPicPr/>
          <p:nvPr/>
        </p:nvPicPr>
        <p:blipFill>
          <a:blip r:embed="rId2"/>
          <a:stretch>
            <a:fillRect/>
          </a:stretch>
        </p:blipFill>
        <p:spPr>
          <a:xfrm>
            <a:off x="6075360" y="1484280"/>
            <a:ext cx="2586960" cy="2664720"/>
          </a:xfrm>
          <a:prstGeom prst="rect">
            <a:avLst/>
          </a:prstGeom>
          <a:ln>
            <a:noFill/>
          </a:ln>
        </p:spPr>
      </p:pic>
      <p:sp>
        <p:nvSpPr>
          <p:cNvPr id="289" name="CustomShape 3"/>
          <p:cNvSpPr/>
          <p:nvPr/>
        </p:nvSpPr>
        <p:spPr>
          <a:xfrm>
            <a:off x="6012000" y="4076640"/>
            <a:ext cx="2880360" cy="245520"/>
          </a:xfrm>
          <a:prstGeom prst="rect">
            <a:avLst/>
          </a:prstGeom>
          <a:noFill/>
          <a:ln>
            <a:noFill/>
          </a:ln>
        </p:spPr>
        <p:txBody>
          <a:bodyPr lIns="90000" rIns="90000" tIns="46800" bIns="46800"/>
          <a:p>
            <a:pPr>
              <a:lnSpc>
                <a:spcPct val="100000"/>
              </a:lnSpc>
            </a:pPr>
            <a:r>
              <a:rPr lang="en-US" sz="1000">
                <a:latin typeface="Arial"/>
              </a:rPr>
              <a:t>www.ariadne-infrastructure.eu</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0" name="CustomShape 1"/>
          <p:cNvSpPr/>
          <p:nvPr/>
        </p:nvSpPr>
        <p:spPr>
          <a:xfrm>
            <a:off x="457200" y="274680"/>
            <a:ext cx="8228880" cy="1142280"/>
          </a:xfrm>
          <a:prstGeom prst="rect">
            <a:avLst/>
          </a:prstGeom>
          <a:noFill/>
          <a:ln>
            <a:noFill/>
          </a:ln>
        </p:spPr>
        <p:txBody>
          <a:bodyPr lIns="90000" rIns="90000" tIns="45000" bIns="45000" anchor="ctr"/>
          <a:p>
            <a:pPr algn="ctr">
              <a:lnSpc>
                <a:spcPct val="100000"/>
              </a:lnSpc>
            </a:pPr>
            <a:r>
              <a:rPr b="1" lang="en-US" sz="4400">
                <a:solidFill>
                  <a:srgbClr val="10253f"/>
                </a:solidFill>
                <a:latin typeface="Arial"/>
                <a:ea typeface="Droid Sans Fallback"/>
              </a:rPr>
              <a:t>Humanities at Scale (HaS)</a:t>
            </a:r>
            <a:endParaRPr/>
          </a:p>
        </p:txBody>
      </p:sp>
      <p:sp>
        <p:nvSpPr>
          <p:cNvPr id="291" name="CustomShape 2"/>
          <p:cNvSpPr/>
          <p:nvPr/>
        </p:nvSpPr>
        <p:spPr>
          <a:xfrm>
            <a:off x="468360" y="1628640"/>
            <a:ext cx="8228880" cy="3988800"/>
          </a:xfrm>
          <a:prstGeom prst="rect">
            <a:avLst/>
          </a:prstGeom>
          <a:noFill/>
          <a:ln>
            <a:noFill/>
          </a:ln>
        </p:spPr>
        <p:txBody>
          <a:bodyPr lIns="90000" rIns="90000" tIns="45000" bIns="45000"/>
          <a:p>
            <a:pPr>
              <a:lnSpc>
                <a:spcPct val="80000"/>
              </a:lnSpc>
              <a:buSzPct val="45000"/>
              <a:buFont typeface="StarSymbol"/>
              <a:buChar char="l"/>
            </a:pPr>
            <a:r>
              <a:rPr b="1" lang="en-US" sz="2800">
                <a:solidFill>
                  <a:srgbClr val="254061"/>
                </a:solidFill>
                <a:latin typeface="Arial"/>
                <a:ea typeface="Droid Sans Fallback"/>
              </a:rPr>
              <a:t>DARIAH-ERIC eigenes Projekt (gefördert für 2 Jahre 2015-17) </a:t>
            </a:r>
            <a:endParaRPr/>
          </a:p>
          <a:p>
            <a:pPr>
              <a:lnSpc>
                <a:spcPct val="80000"/>
              </a:lnSpc>
              <a:buSzPct val="45000"/>
              <a:buFont typeface="StarSymbol"/>
              <a:buChar char="l"/>
            </a:pPr>
            <a:r>
              <a:rPr b="1" lang="en-US" sz="2800">
                <a:solidFill>
                  <a:srgbClr val="254061"/>
                </a:solidFill>
                <a:latin typeface="Arial"/>
                <a:ea typeface="Droid Sans Fallback"/>
              </a:rPr>
              <a:t>Die Einbettung von den DARIAH-Kerndiensten</a:t>
            </a:r>
            <a:endParaRPr/>
          </a:p>
          <a:p>
            <a:pPr>
              <a:lnSpc>
                <a:spcPct val="80000"/>
              </a:lnSpc>
              <a:buSzPct val="45000"/>
              <a:buFont typeface="StarSymbol"/>
              <a:buChar char="l"/>
            </a:pPr>
            <a:r>
              <a:rPr b="1" lang="en-US" sz="2800">
                <a:solidFill>
                  <a:srgbClr val="254061"/>
                </a:solidFill>
                <a:latin typeface="Arial"/>
                <a:ea typeface="Droid Sans Fallback"/>
              </a:rPr>
              <a:t>Ein Netzwerk von DARIAH-Botschaftern aufbauen</a:t>
            </a:r>
            <a:endParaRPr/>
          </a:p>
          <a:p>
            <a:pPr>
              <a:lnSpc>
                <a:spcPct val="80000"/>
              </a:lnSpc>
              <a:buSzPct val="45000"/>
              <a:buFont typeface="StarSymbol"/>
              <a:buChar char="l"/>
            </a:pPr>
            <a:r>
              <a:rPr b="1" lang="en-US" sz="2800">
                <a:solidFill>
                  <a:srgbClr val="254061"/>
                </a:solidFill>
                <a:latin typeface="Arial"/>
                <a:ea typeface="Droid Sans Fallback"/>
              </a:rPr>
              <a:t>Mehrt</a:t>
            </a:r>
            <a:r>
              <a:rPr b="1" lang="en-US" sz="2800">
                <a:solidFill>
                  <a:srgbClr val="254061"/>
                </a:solidFill>
                <a:latin typeface="Arial"/>
                <a:ea typeface="Arial"/>
              </a:rPr>
              <a:t>ä</a:t>
            </a:r>
            <a:r>
              <a:rPr b="1" lang="en-US" sz="2800">
                <a:solidFill>
                  <a:srgbClr val="254061"/>
                </a:solidFill>
                <a:latin typeface="Arial"/>
                <a:ea typeface="Droid Sans Fallback"/>
              </a:rPr>
              <a:t>gige Sommer– und Winterschulen leiten.</a:t>
            </a:r>
            <a:endParaRPr/>
          </a:p>
          <a:p>
            <a:pPr>
              <a:lnSpc>
                <a:spcPct val="80000"/>
              </a:lnSpc>
              <a:buSzPct val="45000"/>
              <a:buFont typeface="StarSymbol"/>
              <a:buChar char="l"/>
            </a:pPr>
            <a:r>
              <a:rPr b="1" lang="en-US" sz="2800">
                <a:solidFill>
                  <a:srgbClr val="254061"/>
                </a:solidFill>
                <a:latin typeface="Arial"/>
                <a:ea typeface="Droid Sans Fallback"/>
              </a:rPr>
              <a:t>Modellhafte Infrakstruktursrichtslinien entwerfen und umsetzen.</a:t>
            </a:r>
            <a:endParaRPr/>
          </a:p>
          <a:p>
            <a:pPr>
              <a:lnSpc>
                <a:spcPct val="80000"/>
              </a:lnSpc>
              <a:buSzPct val="45000"/>
              <a:buFont typeface="StarSymbol"/>
              <a:buChar char="l"/>
            </a:pPr>
            <a:r>
              <a:rPr b="1" lang="en-US" sz="2800">
                <a:solidFill>
                  <a:srgbClr val="254061"/>
                </a:solidFill>
                <a:latin typeface="Arial"/>
                <a:ea typeface="Droid Sans Fallback"/>
              </a:rPr>
              <a:t>Der Austauch von Experten </a:t>
            </a:r>
            <a:endParaRPr/>
          </a:p>
          <a:p>
            <a:pPr>
              <a:lnSpc>
                <a:spcPct val="80000"/>
              </a:lnSpc>
              <a:buSzPct val="45000"/>
              <a:buFont typeface="StarSymbol"/>
              <a:buChar char="l"/>
            </a:pPr>
            <a:r>
              <a:rPr b="1" lang="en-US" sz="2800">
                <a:solidFill>
                  <a:srgbClr val="254061"/>
                </a:solidFill>
                <a:latin typeface="Arial"/>
                <a:ea typeface="Droid Sans Fallback"/>
              </a:rPr>
              <a:t>Offene Datens</a:t>
            </a:r>
            <a:r>
              <a:rPr b="1" lang="en-US" sz="2800">
                <a:solidFill>
                  <a:srgbClr val="254061"/>
                </a:solidFill>
                <a:latin typeface="Arial"/>
                <a:ea typeface="Arial"/>
              </a:rPr>
              <a:t>ä</a:t>
            </a:r>
            <a:r>
              <a:rPr b="1" lang="en-US" sz="2800">
                <a:solidFill>
                  <a:srgbClr val="254061"/>
                </a:solidFill>
                <a:latin typeface="Arial"/>
                <a:ea typeface="Droid Sans Fallback"/>
              </a:rPr>
              <a:t>tze unterst</a:t>
            </a:r>
            <a:r>
              <a:rPr b="1" lang="en-US" sz="2800">
                <a:solidFill>
                  <a:srgbClr val="254061"/>
                </a:solidFill>
                <a:latin typeface="Arial"/>
                <a:ea typeface="Arial"/>
              </a:rPr>
              <a:t>ü</a:t>
            </a:r>
            <a:r>
              <a:rPr b="1" lang="en-US" sz="2800">
                <a:solidFill>
                  <a:srgbClr val="254061"/>
                </a:solidFill>
                <a:latin typeface="Arial"/>
                <a:ea typeface="Droid Sans Fallback"/>
              </a:rPr>
              <a:t>tzen</a:t>
            </a:r>
            <a:endParaRPr/>
          </a:p>
          <a:p>
            <a:pPr>
              <a:lnSpc>
                <a:spcPct val="80000"/>
              </a:lnSpc>
            </a:pP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2" name="CustomShape 1"/>
          <p:cNvSpPr/>
          <p:nvPr/>
        </p:nvSpPr>
        <p:spPr>
          <a:xfrm>
            <a:off x="395280" y="271440"/>
            <a:ext cx="8748000" cy="769320"/>
          </a:xfrm>
          <a:prstGeom prst="rect">
            <a:avLst/>
          </a:prstGeom>
          <a:noFill/>
          <a:ln>
            <a:noFill/>
          </a:ln>
        </p:spPr>
        <p:txBody>
          <a:bodyPr lIns="90000" rIns="90000" tIns="45000" bIns="45000" anchor="ctr"/>
          <a:p>
            <a:pPr algn="ctr">
              <a:lnSpc>
                <a:spcPct val="100000"/>
              </a:lnSpc>
            </a:pPr>
            <a:r>
              <a:rPr b="1" lang="en-US" sz="4400">
                <a:solidFill>
                  <a:srgbClr val="000000"/>
                </a:solidFill>
                <a:latin typeface="Arial"/>
                <a:ea typeface="Droid Sans Fallback"/>
              </a:rPr>
              <a:t>Unter Konstruktion in HaS </a:t>
            </a:r>
            <a:endParaRPr/>
          </a:p>
        </p:txBody>
      </p:sp>
      <p:sp>
        <p:nvSpPr>
          <p:cNvPr id="293" name="CustomShape 2"/>
          <p:cNvSpPr/>
          <p:nvPr/>
        </p:nvSpPr>
        <p:spPr>
          <a:xfrm>
            <a:off x="687240" y="2192400"/>
            <a:ext cx="7792560" cy="3385080"/>
          </a:xfrm>
          <a:prstGeom prst="rect">
            <a:avLst/>
          </a:prstGeom>
          <a:noFill/>
          <a:ln>
            <a:noFill/>
          </a:ln>
        </p:spPr>
      </p:sp>
      <p:sp>
        <p:nvSpPr>
          <p:cNvPr id="294" name="CustomShape 3"/>
          <p:cNvSpPr/>
          <p:nvPr/>
        </p:nvSpPr>
        <p:spPr>
          <a:xfrm>
            <a:off x="756360" y="1978920"/>
            <a:ext cx="180360" cy="346320"/>
          </a:xfrm>
          <a:prstGeom prst="rect">
            <a:avLst/>
          </a:prstGeom>
          <a:noFill/>
          <a:ln>
            <a:noFill/>
          </a:ln>
        </p:spPr>
      </p:sp>
      <p:sp>
        <p:nvSpPr>
          <p:cNvPr id="295" name="CustomShape 4"/>
          <p:cNvSpPr/>
          <p:nvPr/>
        </p:nvSpPr>
        <p:spPr>
          <a:xfrm>
            <a:off x="640080" y="1463040"/>
            <a:ext cx="7680600" cy="3894120"/>
          </a:xfrm>
          <a:prstGeom prst="rect">
            <a:avLst/>
          </a:prstGeom>
          <a:noFill/>
          <a:ln>
            <a:noFill/>
          </a:ln>
        </p:spPr>
        <p:txBody>
          <a:bodyPr lIns="90000" rIns="90000" tIns="45000" bIns="45000"/>
          <a:p>
            <a:pPr>
              <a:lnSpc>
                <a:spcPct val="100000"/>
              </a:lnSpc>
              <a:buSzPct val="45000"/>
              <a:buFont typeface="StarSymbol"/>
              <a:buChar char="l"/>
            </a:pPr>
            <a:r>
              <a:rPr b="1" lang="en-US" sz="2400">
                <a:solidFill>
                  <a:srgbClr val="254061"/>
                </a:solidFill>
                <a:latin typeface="Arial"/>
              </a:rPr>
              <a:t>Die Entwicklung von einem Arbeitsrahmen, der die Unterst</a:t>
            </a:r>
            <a:r>
              <a:rPr b="1" lang="en-US" sz="2400">
                <a:solidFill>
                  <a:srgbClr val="254061"/>
                </a:solidFill>
                <a:latin typeface="Ubuntu"/>
                <a:ea typeface="Ubuntu"/>
              </a:rPr>
              <a:t>ü</a:t>
            </a:r>
            <a:r>
              <a:rPr b="1" lang="en-US" sz="2400">
                <a:solidFill>
                  <a:srgbClr val="254061"/>
                </a:solidFill>
                <a:latin typeface="Arial"/>
                <a:ea typeface="Ubuntu"/>
              </a:rPr>
              <a:t>tzung von Forschern systematisch fortsetzt mit der Herstellung von konkreten Beispielen, Tools, Online-Kursen, Handb</a:t>
            </a:r>
            <a:r>
              <a:rPr b="1" lang="en-US" sz="2400">
                <a:solidFill>
                  <a:srgbClr val="254061"/>
                </a:solidFill>
                <a:latin typeface="Ubuntu"/>
                <a:ea typeface="Ubuntu"/>
              </a:rPr>
              <a:t>ü</a:t>
            </a:r>
            <a:r>
              <a:rPr b="1" lang="en-US" sz="2400">
                <a:solidFill>
                  <a:srgbClr val="254061"/>
                </a:solidFill>
                <a:latin typeface="Arial"/>
                <a:ea typeface="Ubuntu"/>
              </a:rPr>
              <a:t>chern und Leitfaden</a:t>
            </a:r>
            <a:endParaRPr/>
          </a:p>
          <a:p>
            <a:pPr>
              <a:lnSpc>
                <a:spcPct val="100000"/>
              </a:lnSpc>
              <a:buSzPct val="45000"/>
              <a:buFont typeface="StarSymbol"/>
              <a:buChar char="l"/>
            </a:pPr>
            <a:r>
              <a:rPr b="1" lang="en-US" sz="2400">
                <a:solidFill>
                  <a:srgbClr val="254061"/>
                </a:solidFill>
                <a:latin typeface="Arial"/>
                <a:ea typeface="Ubuntu"/>
              </a:rPr>
              <a:t>Unsere Beziehungen auf europ</a:t>
            </a:r>
            <a:r>
              <a:rPr b="1" lang="en-US" sz="2400">
                <a:solidFill>
                  <a:srgbClr val="254061"/>
                </a:solidFill>
                <a:latin typeface="Ubuntu"/>
                <a:ea typeface="Ubuntu"/>
              </a:rPr>
              <a:t>ä</a:t>
            </a:r>
            <a:r>
              <a:rPr b="1" lang="en-US" sz="2400">
                <a:solidFill>
                  <a:srgbClr val="254061"/>
                </a:solidFill>
                <a:latin typeface="Arial"/>
                <a:ea typeface="Ubuntu"/>
              </a:rPr>
              <a:t>iescher Ebene zu Förderern vertiefen und erweitern</a:t>
            </a:r>
            <a:endParaRPr/>
          </a:p>
          <a:p>
            <a:pPr>
              <a:lnSpc>
                <a:spcPct val="100000"/>
              </a:lnSpc>
              <a:buSzPct val="45000"/>
              <a:buFont typeface="StarSymbol"/>
              <a:buChar char="l"/>
            </a:pPr>
            <a:r>
              <a:rPr b="1" lang="en-US" sz="2400">
                <a:solidFill>
                  <a:srgbClr val="254061"/>
                </a:solidFill>
                <a:latin typeface="Arial"/>
                <a:ea typeface="Ubuntu"/>
              </a:rPr>
              <a:t>Neue Geshaeftssmodelle f</a:t>
            </a:r>
            <a:r>
              <a:rPr b="1" lang="en-US" sz="2400">
                <a:solidFill>
                  <a:srgbClr val="254061"/>
                </a:solidFill>
                <a:latin typeface="Ubuntu"/>
                <a:ea typeface="Ubuntu"/>
              </a:rPr>
              <a:t>ü</a:t>
            </a:r>
            <a:r>
              <a:rPr b="1" lang="en-US" sz="2400">
                <a:solidFill>
                  <a:srgbClr val="254061"/>
                </a:solidFill>
                <a:latin typeface="Arial"/>
                <a:ea typeface="Ubuntu"/>
              </a:rPr>
              <a:t>r die Nachhaltigkeit von digitalen Diensten entwickeln</a:t>
            </a:r>
            <a:endParaRPr/>
          </a:p>
          <a:p>
            <a:pPr>
              <a:lnSpc>
                <a:spcPct val="100000"/>
              </a:lnSpc>
              <a:buSzPct val="45000"/>
              <a:buFont typeface="StarSymbol"/>
              <a:buChar char="l"/>
            </a:pPr>
            <a:r>
              <a:rPr b="1" lang="en-US" sz="2400">
                <a:solidFill>
                  <a:srgbClr val="254061"/>
                </a:solidFill>
                <a:latin typeface="Arial"/>
                <a:ea typeface="Ubuntu"/>
              </a:rPr>
              <a:t>Unsere Zusammenarbeit mit nationalen Partnernim Rahmen von H2020 intensivieren</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6" name="CustomShape 1"/>
          <p:cNvSpPr/>
          <p:nvPr/>
        </p:nvSpPr>
        <p:spPr>
          <a:xfrm>
            <a:off x="457200" y="274680"/>
            <a:ext cx="8228880" cy="1142280"/>
          </a:xfrm>
          <a:prstGeom prst="rect">
            <a:avLst/>
          </a:prstGeom>
          <a:noFill/>
          <a:ln>
            <a:noFill/>
          </a:ln>
        </p:spPr>
        <p:txBody>
          <a:bodyPr lIns="90000" rIns="90000" tIns="45000" bIns="45000" anchor="ctr"/>
          <a:p>
            <a:pPr algn="ctr">
              <a:lnSpc>
                <a:spcPct val="100000"/>
              </a:lnSpc>
            </a:pPr>
            <a:r>
              <a:rPr b="1" lang="en-US" sz="4000">
                <a:solidFill>
                  <a:srgbClr val="000000"/>
                </a:solidFill>
                <a:latin typeface="Arial"/>
                <a:ea typeface="Droid Sans Fallback"/>
              </a:rPr>
              <a:t>DARIAH ist eine Infrastruktur... </a:t>
            </a:r>
            <a:endParaRPr/>
          </a:p>
        </p:txBody>
      </p:sp>
      <p:sp>
        <p:nvSpPr>
          <p:cNvPr id="297" name="CustomShape 2"/>
          <p:cNvSpPr/>
          <p:nvPr/>
        </p:nvSpPr>
        <p:spPr>
          <a:xfrm>
            <a:off x="5651640" y="5732640"/>
            <a:ext cx="3023280" cy="397800"/>
          </a:xfrm>
          <a:prstGeom prst="rect">
            <a:avLst/>
          </a:prstGeom>
          <a:noFill/>
          <a:ln>
            <a:noFill/>
          </a:ln>
        </p:spPr>
        <p:txBody>
          <a:bodyPr lIns="90000" rIns="90000" tIns="46800" bIns="46800"/>
          <a:p>
            <a:pPr>
              <a:lnSpc>
                <a:spcPct val="100000"/>
              </a:lnSpc>
            </a:pPr>
            <a:r>
              <a:rPr lang="en-US" sz="1000">
                <a:latin typeface="Arial"/>
              </a:rPr>
              <a:t>By Charles Green (1840-1898) [Public domain], via Wikimedia Commons</a:t>
            </a:r>
            <a:endParaRPr/>
          </a:p>
        </p:txBody>
      </p:sp>
      <p:pic>
        <p:nvPicPr>
          <p:cNvPr id="298" name="" descr=""/>
          <p:cNvPicPr/>
          <p:nvPr/>
        </p:nvPicPr>
        <p:blipFill>
          <a:blip r:embed="rId1"/>
          <a:stretch>
            <a:fillRect/>
          </a:stretch>
        </p:blipFill>
        <p:spPr>
          <a:xfrm>
            <a:off x="1042920" y="1557360"/>
            <a:ext cx="7200360" cy="3383640"/>
          </a:xfrm>
          <a:prstGeom prst="rect">
            <a:avLst/>
          </a:prstGeom>
          <a:ln>
            <a:noFill/>
          </a:ln>
        </p:spPr>
      </p:pic>
      <p:sp>
        <p:nvSpPr>
          <p:cNvPr id="299" name="CustomShape 3"/>
          <p:cNvSpPr/>
          <p:nvPr/>
        </p:nvSpPr>
        <p:spPr>
          <a:xfrm>
            <a:off x="731520" y="5341320"/>
            <a:ext cx="6583320" cy="714960"/>
          </a:xfrm>
          <a:prstGeom prst="rect">
            <a:avLst/>
          </a:prstGeom>
          <a:noFill/>
          <a:ln>
            <a:noFill/>
          </a:ln>
        </p:spPr>
        <p:txBody>
          <a:bodyPr lIns="90000" rIns="90000" tIns="45000" bIns="45000"/>
          <a:p>
            <a:pPr algn="ctr">
              <a:lnSpc>
                <a:spcPct val="100000"/>
              </a:lnSpc>
            </a:pPr>
            <a:r>
              <a:rPr b="1" lang="en-US" sz="2200">
                <a:solidFill>
                  <a:srgbClr val="373d63"/>
                </a:solidFill>
                <a:latin typeface="Arial"/>
              </a:rPr>
              <a:t>...zum gemeinsam Reisen zu neuen Forschungszielen</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Was Bedeuten die „Digitalen Geisteswissenschaften“? (1)</a:t>
            </a:r>
            <a:endParaRPr/>
          </a:p>
        </p:txBody>
      </p:sp>
      <p:sp>
        <p:nvSpPr>
          <p:cNvPr id="167" name="CustomShape 2"/>
          <p:cNvSpPr/>
          <p:nvPr/>
        </p:nvSpPr>
        <p:spPr>
          <a:xfrm>
            <a:off x="395280" y="1484280"/>
            <a:ext cx="8351280" cy="4463640"/>
          </a:xfrm>
          <a:prstGeom prst="rect">
            <a:avLst/>
          </a:prstGeom>
          <a:noFill/>
          <a:ln>
            <a:noFill/>
          </a:ln>
        </p:spPr>
        <p:txBody>
          <a:bodyPr lIns="90000" rIns="90000" tIns="45000" bIns="45000"/>
          <a:p>
            <a:endParaRPr/>
          </a:p>
          <a:p>
            <a:endParaRPr/>
          </a:p>
        </p:txBody>
      </p:sp>
      <p:sp>
        <p:nvSpPr>
          <p:cNvPr id="168" name="CustomShape 3"/>
          <p:cNvSpPr/>
          <p:nvPr/>
        </p:nvSpPr>
        <p:spPr>
          <a:xfrm>
            <a:off x="424440" y="1347120"/>
            <a:ext cx="8718480" cy="3547440"/>
          </a:xfrm>
          <a:prstGeom prst="rect">
            <a:avLst/>
          </a:prstGeom>
          <a:noFill/>
          <a:ln>
            <a:noFill/>
          </a:ln>
        </p:spPr>
        <p:txBody>
          <a:bodyPr lIns="90000" rIns="90000" tIns="45000" bIns="45000"/>
          <a:p>
            <a:r>
              <a:rPr lang="en-US" sz="2400">
                <a:solidFill>
                  <a:srgbClr val="483e68"/>
                </a:solidFill>
                <a:latin typeface="Calibri"/>
                <a:ea typeface="MS PGothic"/>
              </a:rPr>
              <a:t>„</a:t>
            </a:r>
            <a:r>
              <a:rPr lang="en-US" sz="2400">
                <a:solidFill>
                  <a:srgbClr val="373d63"/>
                </a:solidFill>
                <a:latin typeface="Arial"/>
                <a:ea typeface="Calibri"/>
              </a:rPr>
              <a:t>Die digitalen Geisteswissenschaften...versuchen die Prozesse </a:t>
            </a:r>
            <a:r>
              <a:rPr b="1" lang="en-US" sz="2400">
                <a:solidFill>
                  <a:srgbClr val="373d63"/>
                </a:solidFill>
                <a:latin typeface="Arial"/>
                <a:ea typeface="Calibri"/>
              </a:rPr>
              <a:t>der Gewinnung und Vermittelung neuen Wissens</a:t>
            </a:r>
            <a:r>
              <a:rPr lang="en-US" sz="2400">
                <a:solidFill>
                  <a:srgbClr val="373d63"/>
                </a:solidFill>
                <a:latin typeface="Arial"/>
                <a:ea typeface="Calibri"/>
              </a:rPr>
              <a:t> unter den Bedingungen einer </a:t>
            </a:r>
            <a:r>
              <a:rPr b="1" lang="en-US" sz="2400">
                <a:solidFill>
                  <a:srgbClr val="373d63"/>
                </a:solidFill>
                <a:latin typeface="Arial"/>
                <a:ea typeface="Calibri"/>
              </a:rPr>
              <a:t>digitalen Arbeits- und Medienwelt weiter zu entwickeln</a:t>
            </a:r>
            <a:r>
              <a:rPr lang="en-US" sz="2400">
                <a:solidFill>
                  <a:srgbClr val="373d63"/>
                </a:solidFill>
                <a:latin typeface="Arial"/>
                <a:ea typeface="Calibri"/>
              </a:rPr>
              <a:t>. Dazu forschen und lehren sie z.B. im Bereich der Digitalisierung des Wissens und des kulturellen Erbes, </a:t>
            </a:r>
            <a:r>
              <a:rPr b="1" lang="en-US" sz="2400">
                <a:solidFill>
                  <a:srgbClr val="373d63"/>
                </a:solidFill>
                <a:latin typeface="Arial"/>
                <a:ea typeface="Calibri"/>
              </a:rPr>
              <a:t>der Anwendung und Weiterentwicklung</a:t>
            </a:r>
            <a:r>
              <a:rPr lang="en-US" sz="2400">
                <a:solidFill>
                  <a:srgbClr val="373d63"/>
                </a:solidFill>
                <a:latin typeface="Arial"/>
                <a:ea typeface="Calibri"/>
              </a:rPr>
              <a:t> von Werkzeugen, der </a:t>
            </a:r>
            <a:r>
              <a:rPr b="1" lang="en-US" sz="2400">
                <a:solidFill>
                  <a:srgbClr val="373d63"/>
                </a:solidFill>
                <a:latin typeface="Arial"/>
                <a:ea typeface="Calibri"/>
              </a:rPr>
              <a:t>Operationalisierung und Beantwortung von Forschungsfragen</a:t>
            </a:r>
            <a:r>
              <a:rPr lang="en-US" sz="2400">
                <a:solidFill>
                  <a:srgbClr val="373d63"/>
                </a:solidFill>
                <a:latin typeface="Arial"/>
                <a:ea typeface="Calibri"/>
              </a:rPr>
              <a:t> und der </a:t>
            </a:r>
            <a:r>
              <a:rPr b="1" lang="en-US" sz="2400">
                <a:solidFill>
                  <a:srgbClr val="373d63"/>
                </a:solidFill>
                <a:latin typeface="Arial"/>
                <a:ea typeface="Calibri"/>
              </a:rPr>
              <a:t>Reflexion über die methodischen und theoretischen Grundlagen</a:t>
            </a:r>
            <a:r>
              <a:rPr lang="en-US" sz="2400">
                <a:solidFill>
                  <a:srgbClr val="373d63"/>
                </a:solidFill>
                <a:latin typeface="Arial"/>
                <a:ea typeface="Calibri"/>
              </a:rPr>
              <a:t> der Geisteswissenschaften </a:t>
            </a:r>
            <a:r>
              <a:rPr b="1" lang="en-US" sz="2400">
                <a:solidFill>
                  <a:srgbClr val="373d63"/>
                </a:solidFill>
                <a:latin typeface="Arial"/>
                <a:ea typeface="Calibri"/>
              </a:rPr>
              <a:t>in einer digitalen Wel</a:t>
            </a:r>
            <a:r>
              <a:rPr lang="en-US" sz="2400">
                <a:solidFill>
                  <a:srgbClr val="373d63"/>
                </a:solidFill>
                <a:latin typeface="Arial"/>
                <a:ea typeface="Calibri"/>
              </a:rPr>
              <a:t>t</a:t>
            </a:r>
            <a:r>
              <a:rPr lang="en-US" sz="2400">
                <a:solidFill>
                  <a:srgbClr val="483e68"/>
                </a:solidFill>
                <a:latin typeface="Calibri"/>
                <a:ea typeface="MS PGothic"/>
              </a:rPr>
              <a:t>“</a:t>
            </a:r>
            <a:endParaRPr/>
          </a:p>
        </p:txBody>
      </p:sp>
      <p:sp>
        <p:nvSpPr>
          <p:cNvPr id="169" name="CustomShape 4"/>
          <p:cNvSpPr/>
          <p:nvPr/>
        </p:nvSpPr>
        <p:spPr>
          <a:xfrm>
            <a:off x="1097280" y="5258520"/>
            <a:ext cx="7621200" cy="714240"/>
          </a:xfrm>
          <a:prstGeom prst="rect">
            <a:avLst/>
          </a:prstGeom>
          <a:noFill/>
          <a:ln>
            <a:noFill/>
          </a:ln>
        </p:spPr>
        <p:txBody>
          <a:bodyPr lIns="90000" rIns="90000" tIns="45000" bIns="45000"/>
          <a:p>
            <a:r>
              <a:rPr i="1" lang="en-US" sz="2200">
                <a:solidFill>
                  <a:srgbClr val="373d63"/>
                </a:solidFill>
                <a:latin typeface="Arial"/>
                <a:ea typeface="Calibri"/>
              </a:rPr>
              <a:t>Broschüre "Digitale Geisteswissenschaften"</a:t>
            </a:r>
            <a:endParaRPr/>
          </a:p>
          <a:p>
            <a:r>
              <a:rPr i="1" lang="en-US" sz="2200">
                <a:solidFill>
                  <a:srgbClr val="373d63"/>
                </a:solidFill>
                <a:latin typeface="Arial"/>
                <a:ea typeface="Calibri"/>
              </a:rPr>
              <a:t>Hg. vom CCeH, Universität zu Köln (2011)</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Was Bedeuten die „Digitalen Geisteswissenschaften“? (2)</a:t>
            </a:r>
            <a:endParaRPr/>
          </a:p>
        </p:txBody>
      </p:sp>
      <p:sp>
        <p:nvSpPr>
          <p:cNvPr id="171" name="CustomShape 2"/>
          <p:cNvSpPr/>
          <p:nvPr/>
        </p:nvSpPr>
        <p:spPr>
          <a:xfrm>
            <a:off x="395280" y="1484280"/>
            <a:ext cx="8351280" cy="4463640"/>
          </a:xfrm>
          <a:prstGeom prst="rect">
            <a:avLst/>
          </a:prstGeom>
          <a:noFill/>
          <a:ln>
            <a:noFill/>
          </a:ln>
        </p:spPr>
        <p:txBody>
          <a:bodyPr lIns="90000" rIns="90000" tIns="45000" bIns="45000"/>
          <a:p>
            <a:endParaRPr/>
          </a:p>
          <a:p>
            <a:endParaRPr/>
          </a:p>
        </p:txBody>
      </p:sp>
      <p:sp>
        <p:nvSpPr>
          <p:cNvPr id="172" name="CustomShape 3"/>
          <p:cNvSpPr/>
          <p:nvPr/>
        </p:nvSpPr>
        <p:spPr>
          <a:xfrm>
            <a:off x="4480560" y="5760720"/>
            <a:ext cx="4237920" cy="212040"/>
          </a:xfrm>
          <a:prstGeom prst="rect">
            <a:avLst/>
          </a:prstGeom>
          <a:noFill/>
          <a:ln>
            <a:noFill/>
          </a:ln>
        </p:spPr>
        <p:txBody>
          <a:bodyPr lIns="90000" rIns="90000" tIns="45000" bIns="45000"/>
          <a:p>
            <a:r>
              <a:rPr i="1" lang="en-US" sz="1600">
                <a:solidFill>
                  <a:srgbClr val="373d63"/>
                </a:solidFill>
                <a:latin typeface="Arial"/>
                <a:ea typeface="Calibri"/>
              </a:rPr>
              <a:t>Manifest der Digital Humanities</a:t>
            </a:r>
            <a:endParaRPr/>
          </a:p>
          <a:p>
            <a:r>
              <a:rPr i="1" lang="en-US" sz="1600">
                <a:solidFill>
                  <a:srgbClr val="373d63"/>
                </a:solidFill>
                <a:latin typeface="Arial"/>
                <a:ea typeface="Calibri"/>
              </a:rPr>
              <a:t>Paris THATCamp am 18. und 19. Mai 2010</a:t>
            </a:r>
            <a:endParaRPr/>
          </a:p>
        </p:txBody>
      </p:sp>
      <p:pic>
        <p:nvPicPr>
          <p:cNvPr id="173" name="" descr=""/>
          <p:cNvPicPr/>
          <p:nvPr/>
        </p:nvPicPr>
        <p:blipFill>
          <a:blip r:embed="rId1"/>
          <a:stretch>
            <a:fillRect/>
          </a:stretch>
        </p:blipFill>
        <p:spPr>
          <a:xfrm>
            <a:off x="731520" y="1371960"/>
            <a:ext cx="3047040" cy="4570920"/>
          </a:xfrm>
          <a:prstGeom prst="rect">
            <a:avLst/>
          </a:prstGeom>
          <a:ln>
            <a:noFill/>
          </a:ln>
        </p:spPr>
      </p:pic>
      <p:sp>
        <p:nvSpPr>
          <p:cNvPr id="174" name="CustomShape 4"/>
          <p:cNvSpPr/>
          <p:nvPr/>
        </p:nvSpPr>
        <p:spPr>
          <a:xfrm>
            <a:off x="3840480" y="1463040"/>
            <a:ext cx="3748320" cy="4334760"/>
          </a:xfrm>
          <a:prstGeom prst="rect">
            <a:avLst/>
          </a:prstGeom>
          <a:noFill/>
          <a:ln>
            <a:noFill/>
          </a:ln>
        </p:spPr>
        <p:txBody>
          <a:bodyPr lIns="90000" rIns="90000" tIns="45000" bIns="45000"/>
          <a:p>
            <a:pPr>
              <a:lnSpc>
                <a:spcPct val="100000"/>
              </a:lnSpc>
              <a:buSzPct val="45000"/>
              <a:buFont typeface="StarSymbol"/>
              <a:buChar char="l"/>
            </a:pPr>
            <a:r>
              <a:rPr lang="en-US" sz="2000">
                <a:solidFill>
                  <a:srgbClr val="373d63"/>
                </a:solidFill>
                <a:latin typeface="Arial"/>
                <a:ea typeface="Calibri"/>
              </a:rPr>
              <a:t>Freier Zugang zu Daten und Metadaten</a:t>
            </a:r>
            <a:endParaRPr/>
          </a:p>
          <a:p>
            <a:pPr>
              <a:lnSpc>
                <a:spcPct val="100000"/>
              </a:lnSpc>
              <a:buSzPct val="45000"/>
              <a:buFont typeface="StarSymbol"/>
              <a:buChar char="l"/>
            </a:pPr>
            <a:r>
              <a:rPr lang="en-US" sz="2000">
                <a:solidFill>
                  <a:srgbClr val="373d63"/>
                </a:solidFill>
                <a:latin typeface="Arial"/>
                <a:ea typeface="Calibri"/>
              </a:rPr>
              <a:t>Die Verbreitung, Umlauf und freie Veränderbarkeit von Methoden, Codes, Formaten und Rechercheergebnissen</a:t>
            </a:r>
            <a:endParaRPr/>
          </a:p>
          <a:p>
            <a:pPr>
              <a:lnSpc>
                <a:spcPct val="100000"/>
              </a:lnSpc>
              <a:buSzPct val="45000"/>
              <a:buFont typeface="StarSymbol"/>
              <a:buChar char="l"/>
            </a:pPr>
            <a:r>
              <a:rPr lang="en-US" sz="2000">
                <a:solidFill>
                  <a:srgbClr val="373d63"/>
                </a:solidFill>
                <a:latin typeface="Arial"/>
                <a:ea typeface="Calibri"/>
              </a:rPr>
              <a:t>Die Koexistenz von verschiedenen Methoden und Wettbewerbern zugunsten von Gedanken und Praktiken</a:t>
            </a:r>
            <a:endParaRPr/>
          </a:p>
          <a:p>
            <a:pPr>
              <a:lnSpc>
                <a:spcPct val="100000"/>
              </a:lnSpc>
              <a:buSzPct val="45000"/>
              <a:buFont typeface="StarSymbol"/>
              <a:buChar char="l"/>
            </a:pPr>
            <a:r>
              <a:rPr lang="en-US" sz="2000">
                <a:solidFill>
                  <a:srgbClr val="373d63"/>
                </a:solidFill>
                <a:latin typeface="Arial"/>
                <a:ea typeface="Calibri"/>
              </a:rPr>
              <a:t>Mehrsprachigkeit und Transdisziplinarität</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Was Bedeuten die „Digitalen Geisteswissenschaften“? (3)</a:t>
            </a:r>
            <a:endParaRPr/>
          </a:p>
        </p:txBody>
      </p:sp>
      <p:sp>
        <p:nvSpPr>
          <p:cNvPr id="176" name="CustomShape 2"/>
          <p:cNvSpPr/>
          <p:nvPr/>
        </p:nvSpPr>
        <p:spPr>
          <a:xfrm>
            <a:off x="395280" y="1484280"/>
            <a:ext cx="8351280" cy="4463640"/>
          </a:xfrm>
          <a:prstGeom prst="rect">
            <a:avLst/>
          </a:prstGeom>
          <a:noFill/>
          <a:ln>
            <a:noFill/>
          </a:ln>
        </p:spPr>
        <p:txBody>
          <a:bodyPr lIns="90000" rIns="90000" tIns="45000" bIns="45000"/>
          <a:p>
            <a:endParaRPr/>
          </a:p>
          <a:p>
            <a:endParaRPr/>
          </a:p>
        </p:txBody>
      </p:sp>
      <p:sp>
        <p:nvSpPr>
          <p:cNvPr id="177" name="CustomShape 3"/>
          <p:cNvSpPr/>
          <p:nvPr/>
        </p:nvSpPr>
        <p:spPr>
          <a:xfrm>
            <a:off x="424440" y="1347120"/>
            <a:ext cx="8718480" cy="2833920"/>
          </a:xfrm>
          <a:prstGeom prst="rect">
            <a:avLst/>
          </a:prstGeom>
          <a:noFill/>
          <a:ln>
            <a:noFill/>
          </a:ln>
        </p:spPr>
        <p:txBody>
          <a:bodyPr lIns="90000" rIns="90000" tIns="45000" bIns="45000"/>
          <a:p>
            <a:endParaRPr/>
          </a:p>
          <a:p>
            <a:r>
              <a:rPr b="1" lang="en-US" sz="2400">
                <a:solidFill>
                  <a:srgbClr val="483e68"/>
                </a:solidFill>
                <a:latin typeface="Arial"/>
                <a:ea typeface="MS PGothic"/>
              </a:rPr>
              <a:t>„</a:t>
            </a:r>
            <a:r>
              <a:rPr lang="en-US" sz="2400">
                <a:solidFill>
                  <a:srgbClr val="373d63"/>
                </a:solidFill>
                <a:latin typeface="Arial"/>
                <a:ea typeface="Calibri"/>
              </a:rPr>
              <a:t>Der digitale Wandel der Gesellschaft verändert und </a:t>
            </a:r>
            <a:r>
              <a:rPr b="1" lang="en-US" sz="2400">
                <a:solidFill>
                  <a:srgbClr val="373d63"/>
                </a:solidFill>
                <a:latin typeface="Arial"/>
                <a:ea typeface="Calibri"/>
              </a:rPr>
              <a:t>hinterfragt</a:t>
            </a:r>
            <a:r>
              <a:rPr lang="en-US" sz="2400">
                <a:solidFill>
                  <a:srgbClr val="373d63"/>
                </a:solidFill>
                <a:latin typeface="Arial"/>
                <a:ea typeface="Calibri"/>
              </a:rPr>
              <a:t> die Bedingungen der Produktion und Verbreitung von Wissen...</a:t>
            </a:r>
            <a:endParaRPr/>
          </a:p>
          <a:p>
            <a:r>
              <a:rPr lang="en-US" sz="2400">
                <a:solidFill>
                  <a:srgbClr val="373d63"/>
                </a:solidFill>
                <a:latin typeface="Arial"/>
                <a:ea typeface="Calibri"/>
              </a:rPr>
              <a:t>Unsere Ziele sind Wissensfortschritt und Qualitätssteigerung der Forschung in unseren Disziplinen, sowie die Anreicherung des Wissens und des gemeinsamen Kulturerbes </a:t>
            </a:r>
            <a:r>
              <a:rPr b="1" lang="en-US" sz="2400">
                <a:solidFill>
                  <a:srgbClr val="373d63"/>
                </a:solidFill>
                <a:latin typeface="Arial"/>
                <a:ea typeface="Calibri"/>
              </a:rPr>
              <a:t>über das akademische Wirkungsfeld hinaus.</a:t>
            </a:r>
            <a:r>
              <a:rPr b="1" lang="en-US" sz="2400">
                <a:solidFill>
                  <a:srgbClr val="483e68"/>
                </a:solidFill>
                <a:latin typeface="Arial"/>
                <a:ea typeface="MS PGothic"/>
              </a:rPr>
              <a:t>“</a:t>
            </a:r>
            <a:endParaRPr/>
          </a:p>
        </p:txBody>
      </p:sp>
      <p:sp>
        <p:nvSpPr>
          <p:cNvPr id="178" name="CustomShape 4"/>
          <p:cNvSpPr/>
          <p:nvPr/>
        </p:nvSpPr>
        <p:spPr>
          <a:xfrm>
            <a:off x="1097280" y="5258520"/>
            <a:ext cx="7621200" cy="714240"/>
          </a:xfrm>
          <a:prstGeom prst="rect">
            <a:avLst/>
          </a:prstGeom>
          <a:noFill/>
          <a:ln>
            <a:noFill/>
          </a:ln>
        </p:spPr>
        <p:txBody>
          <a:bodyPr lIns="90000" rIns="90000" tIns="45000" bIns="45000"/>
          <a:p>
            <a:r>
              <a:rPr i="1" lang="en-US" sz="2200">
                <a:solidFill>
                  <a:srgbClr val="373d63"/>
                </a:solidFill>
                <a:latin typeface="Arial"/>
                <a:ea typeface="Calibri"/>
              </a:rPr>
              <a:t>Manifest der Digital Humanities</a:t>
            </a:r>
            <a:endParaRPr/>
          </a:p>
          <a:p>
            <a:r>
              <a:rPr i="1" lang="en-US" sz="2200">
                <a:solidFill>
                  <a:srgbClr val="373d63"/>
                </a:solidFill>
                <a:latin typeface="Arial"/>
                <a:ea typeface="Calibri"/>
              </a:rPr>
              <a:t>Paris THATCamp am 18. und 19. Mai 2010</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Neue Methoden (1)</a:t>
            </a:r>
            <a:endParaRPr/>
          </a:p>
        </p:txBody>
      </p:sp>
      <p:sp>
        <p:nvSpPr>
          <p:cNvPr id="180" name="CustomShape 2"/>
          <p:cNvSpPr/>
          <p:nvPr/>
        </p:nvSpPr>
        <p:spPr>
          <a:xfrm>
            <a:off x="395280" y="1484280"/>
            <a:ext cx="8351280" cy="4463640"/>
          </a:xfrm>
          <a:prstGeom prst="rect">
            <a:avLst/>
          </a:prstGeom>
          <a:noFill/>
          <a:ln>
            <a:noFill/>
          </a:ln>
        </p:spPr>
        <p:txBody>
          <a:bodyPr lIns="90000" rIns="90000" tIns="45000" bIns="45000"/>
          <a:p>
            <a:endParaRPr/>
          </a:p>
          <a:p>
            <a:endParaRPr/>
          </a:p>
        </p:txBody>
      </p:sp>
      <p:pic>
        <p:nvPicPr>
          <p:cNvPr id="181" name="" descr=""/>
          <p:cNvPicPr/>
          <p:nvPr/>
        </p:nvPicPr>
        <p:blipFill>
          <a:blip r:embed="rId1"/>
          <a:stretch>
            <a:fillRect/>
          </a:stretch>
        </p:blipFill>
        <p:spPr>
          <a:xfrm>
            <a:off x="365760" y="1645920"/>
            <a:ext cx="6400080" cy="4269600"/>
          </a:xfrm>
          <a:prstGeom prst="rect">
            <a:avLst/>
          </a:prstGeom>
          <a:ln>
            <a:noFill/>
          </a:ln>
        </p:spPr>
      </p:pic>
      <p:sp>
        <p:nvSpPr>
          <p:cNvPr id="182" name="CustomShape 3"/>
          <p:cNvSpPr/>
          <p:nvPr/>
        </p:nvSpPr>
        <p:spPr>
          <a:xfrm>
            <a:off x="7040880" y="1828800"/>
            <a:ext cx="1919520" cy="2102400"/>
          </a:xfrm>
          <a:prstGeom prst="rect">
            <a:avLst/>
          </a:prstGeom>
          <a:noFill/>
          <a:ln>
            <a:noFill/>
          </a:ln>
        </p:spPr>
        <p:txBody>
          <a:bodyPr lIns="90000" rIns="90000" tIns="45000" bIns="45000"/>
          <a:p>
            <a:r>
              <a:rPr lang="en-US" sz="1600">
                <a:solidFill>
                  <a:srgbClr val="00000a"/>
                </a:solidFill>
                <a:latin typeface="Arial"/>
                <a:ea typeface="FreeSans"/>
              </a:rPr>
              <a:t>Sarah Morris, "Chimera", 2009 Ausstellungs-aufnahme:</a:t>
            </a:r>
            <a:endParaRPr/>
          </a:p>
          <a:p>
            <a:endParaRPr/>
          </a:p>
          <a:p>
            <a:r>
              <a:rPr lang="en-US" sz="1600">
                <a:solidFill>
                  <a:srgbClr val="00000a"/>
                </a:solidFill>
                <a:latin typeface="Arial"/>
                <a:ea typeface="FreeSans"/>
              </a:rPr>
              <a:t>Museum für Moderne Kunst, Frankfurt am Main</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Neue Methoden (2)</a:t>
            </a:r>
            <a:endParaRPr/>
          </a:p>
        </p:txBody>
      </p:sp>
      <p:sp>
        <p:nvSpPr>
          <p:cNvPr id="184" name="CustomShape 2"/>
          <p:cNvSpPr/>
          <p:nvPr/>
        </p:nvSpPr>
        <p:spPr>
          <a:xfrm>
            <a:off x="395280" y="1484280"/>
            <a:ext cx="8351280" cy="4463640"/>
          </a:xfrm>
          <a:prstGeom prst="rect">
            <a:avLst/>
          </a:prstGeom>
          <a:noFill/>
          <a:ln>
            <a:noFill/>
          </a:ln>
        </p:spPr>
        <p:txBody>
          <a:bodyPr lIns="90000" rIns="90000" tIns="45000" bIns="45000"/>
          <a:p>
            <a:endParaRPr/>
          </a:p>
          <a:p>
            <a:endParaRPr/>
          </a:p>
        </p:txBody>
      </p:sp>
      <p:pic>
        <p:nvPicPr>
          <p:cNvPr id="185" name="" descr=""/>
          <p:cNvPicPr/>
          <p:nvPr/>
        </p:nvPicPr>
        <p:blipFill>
          <a:blip r:embed="rId1"/>
          <a:stretch>
            <a:fillRect/>
          </a:stretch>
        </p:blipFill>
        <p:spPr>
          <a:xfrm>
            <a:off x="432360" y="1371600"/>
            <a:ext cx="8228880" cy="4608000"/>
          </a:xfrm>
          <a:prstGeom prst="rect">
            <a:avLst/>
          </a:prstGeom>
          <a:ln>
            <a:noFill/>
          </a:ln>
        </p:spPr>
      </p:pic>
      <p:sp>
        <p:nvSpPr>
          <p:cNvPr id="186" name="CustomShape 3"/>
          <p:cNvSpPr/>
          <p:nvPr/>
        </p:nvSpPr>
        <p:spPr>
          <a:xfrm>
            <a:off x="1663560" y="5925600"/>
            <a:ext cx="7497360" cy="495360"/>
          </a:xfrm>
          <a:prstGeom prst="rect">
            <a:avLst/>
          </a:prstGeom>
          <a:noFill/>
          <a:ln>
            <a:noFill/>
          </a:ln>
        </p:spPr>
        <p:txBody>
          <a:bodyPr lIns="90000" rIns="90000" tIns="45000" bIns="45000"/>
          <a:p>
            <a:r>
              <a:rPr lang="en-US" sz="1400">
                <a:solidFill>
                  <a:srgbClr val="00000a"/>
                </a:solidFill>
                <a:latin typeface="Liberation Sans;Arial"/>
                <a:ea typeface="FreeSans"/>
              </a:rPr>
              <a:t>Florian Kräutli, Best</a:t>
            </a:r>
            <a:r>
              <a:rPr lang="en-US" sz="1400">
                <a:solidFill>
                  <a:srgbClr val="00000a"/>
                </a:solidFill>
                <a:latin typeface="Ubuntu"/>
                <a:ea typeface="Ubuntu"/>
              </a:rPr>
              <a:t>ä</a:t>
            </a:r>
            <a:r>
              <a:rPr lang="en-US" sz="1400">
                <a:solidFill>
                  <a:srgbClr val="00000a"/>
                </a:solidFill>
                <a:latin typeface="Liberation Sans;Arial"/>
                <a:ea typeface="Ubuntu"/>
              </a:rPr>
              <a:t>nde der Tate Gallerie auf</a:t>
            </a:r>
            <a:r>
              <a:rPr lang="en-US" sz="1400">
                <a:solidFill>
                  <a:srgbClr val="00000a"/>
                </a:solidFill>
                <a:latin typeface="Liberation Sans;Arial"/>
                <a:ea typeface="FreeSans"/>
              </a:rPr>
              <a:t> GitHub, Erwerb von K</a:t>
            </a:r>
            <a:r>
              <a:rPr lang="en-US" sz="1400">
                <a:solidFill>
                  <a:srgbClr val="00000a"/>
                </a:solidFill>
                <a:latin typeface="Ubuntu"/>
                <a:ea typeface="Ubuntu"/>
              </a:rPr>
              <a:t>ü</a:t>
            </a:r>
            <a:r>
              <a:rPr lang="en-US" sz="1400">
                <a:solidFill>
                  <a:srgbClr val="00000a"/>
                </a:solidFill>
                <a:latin typeface="Liberation Sans;Arial"/>
                <a:ea typeface="Ubuntu"/>
              </a:rPr>
              <a:t>nstwerken im Lauf der Zeit</a:t>
            </a:r>
            <a:r>
              <a:rPr lang="en-US" sz="1400">
                <a:solidFill>
                  <a:srgbClr val="00000a"/>
                </a:solidFill>
                <a:latin typeface="Liberation Sans;Arial"/>
                <a:ea typeface="FreeSans"/>
              </a:rPr>
              <a:t> http://research.kraeutli.com/index.php/2013/11/the-tate-collection-on-github/</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2800">
                <a:solidFill>
                  <a:srgbClr val="483e68"/>
                </a:solidFill>
                <a:latin typeface="Calibri"/>
                <a:ea typeface="MS PGothic"/>
              </a:rPr>
              <a:t>Neue Methoden (3)</a:t>
            </a:r>
            <a:endParaRPr/>
          </a:p>
        </p:txBody>
      </p:sp>
      <p:sp>
        <p:nvSpPr>
          <p:cNvPr id="188" name="CustomShape 2"/>
          <p:cNvSpPr/>
          <p:nvPr/>
        </p:nvSpPr>
        <p:spPr>
          <a:xfrm>
            <a:off x="395280" y="1484280"/>
            <a:ext cx="8351280" cy="4463640"/>
          </a:xfrm>
          <a:prstGeom prst="rect">
            <a:avLst/>
          </a:prstGeom>
          <a:noFill/>
          <a:ln>
            <a:noFill/>
          </a:ln>
        </p:spPr>
        <p:txBody>
          <a:bodyPr lIns="90000" rIns="90000" tIns="45000" bIns="45000"/>
          <a:p>
            <a:endParaRPr/>
          </a:p>
          <a:p>
            <a:endParaRPr/>
          </a:p>
        </p:txBody>
      </p:sp>
      <p:sp>
        <p:nvSpPr>
          <p:cNvPr id="189" name="CustomShape 3"/>
          <p:cNvSpPr/>
          <p:nvPr/>
        </p:nvSpPr>
        <p:spPr>
          <a:xfrm>
            <a:off x="5669280" y="1554480"/>
            <a:ext cx="3108240" cy="4440960"/>
          </a:xfrm>
          <a:prstGeom prst="rect">
            <a:avLst/>
          </a:prstGeom>
          <a:noFill/>
          <a:ln>
            <a:noFill/>
          </a:ln>
        </p:spPr>
        <p:txBody>
          <a:bodyPr lIns="90000" rIns="90000" tIns="45000" bIns="45000"/>
          <a:p>
            <a:r>
              <a:rPr b="1" lang="en-US">
                <a:solidFill>
                  <a:srgbClr val="373d63"/>
                </a:solidFill>
                <a:latin typeface="Arial"/>
              </a:rPr>
              <a:t>Datenvisualierung,</a:t>
            </a:r>
            <a:endParaRPr/>
          </a:p>
          <a:p>
            <a:r>
              <a:rPr b="1" lang="en-US">
                <a:solidFill>
                  <a:srgbClr val="373d63"/>
                </a:solidFill>
                <a:latin typeface="Arial"/>
              </a:rPr>
              <a:t>Netwerkanalyse,</a:t>
            </a:r>
            <a:endParaRPr/>
          </a:p>
          <a:p>
            <a:r>
              <a:rPr b="1" lang="en-US">
                <a:solidFill>
                  <a:srgbClr val="373d63"/>
                </a:solidFill>
                <a:latin typeface="Arial"/>
              </a:rPr>
              <a:t>Vernetzung von digitalisierten Texten,</a:t>
            </a:r>
            <a:endParaRPr/>
          </a:p>
          <a:p>
            <a:r>
              <a:rPr b="1" lang="en-US">
                <a:solidFill>
                  <a:srgbClr val="373d63"/>
                </a:solidFill>
                <a:latin typeface="Arial"/>
              </a:rPr>
              <a:t>Erstellung digitaler Editionen,</a:t>
            </a:r>
            <a:endParaRPr/>
          </a:p>
          <a:p>
            <a:r>
              <a:rPr b="1" lang="en-US">
                <a:solidFill>
                  <a:srgbClr val="373d63"/>
                </a:solidFill>
                <a:latin typeface="Arial"/>
              </a:rPr>
              <a:t>Simmulationsexperimente aufgrund historischer Datens</a:t>
            </a:r>
            <a:r>
              <a:rPr b="1" lang="en-US">
                <a:solidFill>
                  <a:srgbClr val="373d63"/>
                </a:solidFill>
                <a:latin typeface="Arial"/>
                <a:ea typeface="Arial"/>
              </a:rPr>
              <a:t>ätze...</a:t>
            </a:r>
            <a:endParaRPr/>
          </a:p>
          <a:p>
            <a:endParaRPr/>
          </a:p>
          <a:p>
            <a:r>
              <a:rPr b="1" lang="en-US">
                <a:solidFill>
                  <a:srgbClr val="373d63"/>
                </a:solidFill>
                <a:latin typeface="Arial"/>
                <a:ea typeface="Arial"/>
              </a:rPr>
              <a:t>Die neuer Forschungsmethoden der Digitalen Geistewissenschaften ermöglichen auch radikale neue Fragestellungen...</a:t>
            </a:r>
            <a:endParaRPr/>
          </a:p>
          <a:p>
            <a:endParaRPr/>
          </a:p>
        </p:txBody>
      </p:sp>
      <p:sp>
        <p:nvSpPr>
          <p:cNvPr id="190" name="CustomShape 4"/>
          <p:cNvSpPr/>
          <p:nvPr/>
        </p:nvSpPr>
        <p:spPr>
          <a:xfrm>
            <a:off x="548640" y="1737360"/>
            <a:ext cx="4845600" cy="3977640"/>
          </a:xfrm>
          <a:prstGeom prst="rect">
            <a:avLst/>
          </a:prstGeom>
          <a:noFill/>
          <a:ln>
            <a:noFill/>
          </a:ln>
        </p:spPr>
        <p:txBody>
          <a:bodyPr lIns="90000" rIns="90000" tIns="45000" bIns="45000"/>
          <a:p>
            <a:r>
              <a:rPr i="1" lang="en-US" sz="2400">
                <a:solidFill>
                  <a:srgbClr val="373d63"/>
                </a:solidFill>
                <a:latin typeface="Arial"/>
              </a:rPr>
              <a:t>"Es ist nicht mehr so der einzelne Forscher, sondern es gibt sehr viel mehr kooperative Forschung. Es wird über Disziplinen hinaus geforscht und auch über nationale Grenzen. Durch diese Vielfalt kommt eine neue Strukturierung hinein. Das war vorher eigentlich nicht möglich."</a:t>
            </a:r>
            <a:endParaRPr/>
          </a:p>
          <a:p>
            <a:endParaRPr/>
          </a:p>
          <a:p>
            <a:r>
              <a:rPr i="1" lang="en-US" sz="1600">
                <a:solidFill>
                  <a:srgbClr val="373d63"/>
                </a:solidFill>
                <a:latin typeface="Arial"/>
              </a:rPr>
              <a:t>Kurt Fendt, MIT, Grenzenlose Wissenswelten, Deutschlandradio Kultur, Beitrag vom 13.11.2014</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395280" y="115920"/>
            <a:ext cx="8289360" cy="1078920"/>
          </a:xfrm>
          <a:prstGeom prst="rect">
            <a:avLst/>
          </a:prstGeom>
          <a:noFill/>
          <a:ln>
            <a:noFill/>
          </a:ln>
        </p:spPr>
        <p:txBody>
          <a:bodyPr lIns="90000" rIns="90000" tIns="45000" bIns="45000" anchor="ctr"/>
          <a:p>
            <a:pPr>
              <a:lnSpc>
                <a:spcPct val="100000"/>
              </a:lnSpc>
            </a:pPr>
            <a:r>
              <a:rPr b="1" lang="en-US" sz="3200">
                <a:solidFill>
                  <a:srgbClr val="483e68"/>
                </a:solidFill>
                <a:latin typeface="Calibri"/>
                <a:ea typeface="MS PGothic"/>
              </a:rPr>
              <a:t>Die DARIAH Aufbaustadien</a:t>
            </a:r>
            <a:endParaRPr/>
          </a:p>
        </p:txBody>
      </p:sp>
      <p:sp>
        <p:nvSpPr>
          <p:cNvPr id="192" name="CustomShape 2"/>
          <p:cNvSpPr/>
          <p:nvPr/>
        </p:nvSpPr>
        <p:spPr>
          <a:xfrm>
            <a:off x="395280" y="1484280"/>
            <a:ext cx="8351280" cy="4463640"/>
          </a:xfrm>
          <a:prstGeom prst="rect">
            <a:avLst/>
          </a:prstGeom>
          <a:noFill/>
          <a:ln>
            <a:noFill/>
          </a:ln>
        </p:spPr>
        <p:txBody>
          <a:bodyPr lIns="90000" rIns="90000" tIns="45000" bIns="45000"/>
          <a:p>
            <a:r>
              <a:rPr lang="en-US" sz="2400">
                <a:solidFill>
                  <a:srgbClr val="373d63"/>
                </a:solidFill>
                <a:latin typeface="Arial"/>
                <a:ea typeface="Calibri"/>
              </a:rPr>
              <a:t>2006: DARIAH erst bei der ESFRI Roadmap</a:t>
            </a:r>
            <a:endParaRPr/>
          </a:p>
          <a:p>
            <a:r>
              <a:rPr lang="en-US" sz="2400">
                <a:solidFill>
                  <a:srgbClr val="373d63"/>
                </a:solidFill>
                <a:latin typeface="Arial"/>
                <a:ea typeface="Calibri"/>
              </a:rPr>
              <a:t>2008 – 2011: Vorbereitungsphase, </a:t>
            </a:r>
            <a:r>
              <a:rPr lang="en-US" sz="2400">
                <a:solidFill>
                  <a:srgbClr val="373d63"/>
                </a:solidFill>
                <a:latin typeface="Arial"/>
                <a:ea typeface="MS PGothic"/>
              </a:rPr>
              <a:t>„</a:t>
            </a:r>
            <a:r>
              <a:rPr i="1" lang="en-US" sz="2400">
                <a:solidFill>
                  <a:srgbClr val="373d63"/>
                </a:solidFill>
                <a:latin typeface="Arial"/>
                <a:ea typeface="Calibri"/>
              </a:rPr>
              <a:t>Preparing DARIAH“</a:t>
            </a:r>
            <a:endParaRPr/>
          </a:p>
          <a:p>
            <a:r>
              <a:rPr lang="en-US" sz="2400">
                <a:solidFill>
                  <a:srgbClr val="373d63"/>
                </a:solidFill>
                <a:latin typeface="Arial"/>
                <a:ea typeface="Calibri"/>
              </a:rPr>
              <a:t>2011 – 2013: „Transitionsphase“, Das Etablieren des  DARIAH-ERICs und die Eingliederung der Aktivit</a:t>
            </a:r>
            <a:r>
              <a:rPr lang="en-US" sz="2400">
                <a:solidFill>
                  <a:srgbClr val="373d63"/>
                </a:solidFill>
                <a:latin typeface="Ubuntu"/>
                <a:ea typeface="Ubuntu"/>
              </a:rPr>
              <a:t>ä</a:t>
            </a:r>
            <a:r>
              <a:rPr lang="en-US" sz="2400">
                <a:solidFill>
                  <a:srgbClr val="373d63"/>
                </a:solidFill>
                <a:latin typeface="Arial"/>
                <a:ea typeface="Ubuntu"/>
              </a:rPr>
              <a:t>ten auf nationaler Ebene</a:t>
            </a:r>
            <a:endParaRPr/>
          </a:p>
          <a:p>
            <a:r>
              <a:rPr lang="en-US" sz="2400">
                <a:solidFill>
                  <a:srgbClr val="373d63"/>
                </a:solidFill>
                <a:latin typeface="Arial"/>
                <a:ea typeface="Calibri"/>
              </a:rPr>
              <a:t>2014: DARIAH-ERIC gegr</a:t>
            </a:r>
            <a:r>
              <a:rPr lang="en-US" sz="2400">
                <a:solidFill>
                  <a:srgbClr val="373d63"/>
                </a:solidFill>
                <a:latin typeface="Ubuntu"/>
                <a:ea typeface="Ubuntu"/>
              </a:rPr>
              <a:t>ü</a:t>
            </a:r>
            <a:r>
              <a:rPr lang="en-US" sz="2400">
                <a:solidFill>
                  <a:srgbClr val="373d63"/>
                </a:solidFill>
                <a:latin typeface="Arial"/>
                <a:ea typeface="Calibri"/>
              </a:rPr>
              <a:t>ndet </a:t>
            </a:r>
            <a:endParaRPr/>
          </a:p>
          <a:p>
            <a:r>
              <a:rPr lang="en-US" sz="2400">
                <a:solidFill>
                  <a:srgbClr val="373d63"/>
                </a:solidFill>
                <a:latin typeface="Arial"/>
                <a:ea typeface="Calibri"/>
              </a:rPr>
              <a:t>2014 – 2018: „Aufbauphase“</a:t>
            </a:r>
            <a:endParaRPr/>
          </a:p>
          <a:p>
            <a:r>
              <a:rPr b="1" lang="en-US" sz="2400">
                <a:solidFill>
                  <a:srgbClr val="373d63"/>
                </a:solidFill>
                <a:latin typeface="Arial"/>
                <a:ea typeface="Calibri"/>
              </a:rPr>
              <a:t>2019+: „Umsetzungs- und Betriebsphase“</a:t>
            </a:r>
            <a:endParaRPr/>
          </a:p>
          <a:p>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